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84" r:id="rId3"/>
    <p:sldId id="297" r:id="rId4"/>
    <p:sldId id="260" r:id="rId5"/>
    <p:sldId id="268" r:id="rId6"/>
    <p:sldId id="262" r:id="rId7"/>
    <p:sldId id="288" r:id="rId8"/>
    <p:sldId id="289" r:id="rId9"/>
    <p:sldId id="293" r:id="rId10"/>
    <p:sldId id="292" r:id="rId11"/>
    <p:sldId id="291" r:id="rId12"/>
    <p:sldId id="294" r:id="rId13"/>
    <p:sldId id="285" r:id="rId14"/>
    <p:sldId id="286" r:id="rId15"/>
    <p:sldId id="275"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76" autoAdjust="0"/>
    <p:restoredTop sz="94660"/>
  </p:normalViewPr>
  <p:slideViewPr>
    <p:cSldViewPr snapToGrid="0">
      <p:cViewPr varScale="1">
        <p:scale>
          <a:sx n="85" d="100"/>
          <a:sy n="85" d="100"/>
        </p:scale>
        <p:origin x="504" y="48"/>
      </p:cViewPr>
      <p:guideLst/>
    </p:cSldViewPr>
  </p:slideViewPr>
  <p:notesTextViewPr>
    <p:cViewPr>
      <p:scale>
        <a:sx n="1" d="1"/>
        <a:sy n="1" d="1"/>
      </p:scale>
      <p:origin x="0" y="0"/>
    </p:cViewPr>
  </p:notesTextViewPr>
  <p:sorterViewPr>
    <p:cViewPr>
      <p:scale>
        <a:sx n="100" d="100"/>
        <a:sy n="100" d="100"/>
      </p:scale>
      <p:origin x="0" y="-1023"/>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gif>
</file>

<file path=ppt/media/image11.png>
</file>

<file path=ppt/media/image12.png>
</file>

<file path=ppt/media/image13.jpeg>
</file>

<file path=ppt/media/image14.png>
</file>

<file path=ppt/media/image15.jpg>
</file>

<file path=ppt/media/image16.png>
</file>

<file path=ppt/media/image17.png>
</file>

<file path=ppt/media/image2.svg>
</file>

<file path=ppt/media/image3.jpg>
</file>

<file path=ppt/media/image4.gif>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AED585-CD80-4F08-ADEB-BA5F7F549724}"/>
              </a:ext>
            </a:extLst>
          </p:cNvPr>
          <p:cNvSpPr>
            <a:spLocks noGrp="1"/>
          </p:cNvSpPr>
          <p:nvPr>
            <p:ph type="dt" sz="half" idx="10"/>
          </p:nvPr>
        </p:nvSpPr>
        <p:spPr/>
        <p:txBody>
          <a:bodyPr/>
          <a:lstStyle/>
          <a:p>
            <a:fld id="{07114E95-AE3D-4C2F-AA7B-7C56B412FC3D}" type="datetimeFigureOut">
              <a:rPr lang="en-ID" smtClean="0"/>
              <a:t>18/11/2023</a:t>
            </a:fld>
            <a:endParaRPr lang="en-ID"/>
          </a:p>
        </p:txBody>
      </p:sp>
      <p:sp>
        <p:nvSpPr>
          <p:cNvPr id="3" name="Footer Placeholder 2">
            <a:extLst>
              <a:ext uri="{FF2B5EF4-FFF2-40B4-BE49-F238E27FC236}">
                <a16:creationId xmlns:a16="http://schemas.microsoft.com/office/drawing/2014/main" id="{59F91259-B5BF-4828-B232-7D0C738A48F5}"/>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31DCE104-6591-4725-9400-5FDD0BD11AC2}"/>
              </a:ext>
            </a:extLst>
          </p:cNvPr>
          <p:cNvSpPr>
            <a:spLocks noGrp="1"/>
          </p:cNvSpPr>
          <p:nvPr>
            <p:ph type="sldNum" sz="quarter" idx="12"/>
          </p:nvPr>
        </p:nvSpPr>
        <p:spPr/>
        <p:txBody>
          <a:bodyPr/>
          <a:lstStyle/>
          <a:p>
            <a:fld id="{49E52094-9D98-4405-BBD8-606AEC18E6B0}" type="slidenum">
              <a:rPr lang="en-ID" smtClean="0"/>
              <a:t>‹#›</a:t>
            </a:fld>
            <a:endParaRPr lang="en-ID"/>
          </a:p>
        </p:txBody>
      </p:sp>
    </p:spTree>
    <p:extLst>
      <p:ext uri="{BB962C8B-B14F-4D97-AF65-F5344CB8AC3E}">
        <p14:creationId xmlns:p14="http://schemas.microsoft.com/office/powerpoint/2010/main" val="2873056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6CBE4FFA-C092-4E5A-8AD3-35C177E65A95}"/>
              </a:ext>
            </a:extLst>
          </p:cNvPr>
          <p:cNvSpPr>
            <a:spLocks noGrp="1"/>
          </p:cNvSpPr>
          <p:nvPr>
            <p:ph type="pic" sz="quarter" idx="10"/>
          </p:nvPr>
        </p:nvSpPr>
        <p:spPr>
          <a:xfrm>
            <a:off x="6819331" y="979487"/>
            <a:ext cx="4899025" cy="4899025"/>
          </a:xfrm>
          <a:prstGeom prst="diamond">
            <a:avLst/>
          </a:prstGeom>
          <a:solidFill>
            <a:schemeClr val="bg1">
              <a:lumMod val="95000"/>
            </a:schemeClr>
          </a:solidFill>
          <a:ln w="38100">
            <a:solidFill>
              <a:schemeClr val="bg1"/>
            </a:solidFill>
          </a:ln>
          <a:effectLst>
            <a:outerShdw blurRad="50800" dist="38100" dir="2700000" algn="tl" rotWithShape="0">
              <a:prstClr val="black">
                <a:alpha val="40000"/>
              </a:prstClr>
            </a:outerShdw>
          </a:effectLst>
        </p:spPr>
        <p:txBody>
          <a:bodyPr/>
          <a:lstStyle/>
          <a:p>
            <a:endParaRPr lang="en-ID"/>
          </a:p>
        </p:txBody>
      </p:sp>
    </p:spTree>
    <p:extLst>
      <p:ext uri="{BB962C8B-B14F-4D97-AF65-F5344CB8AC3E}">
        <p14:creationId xmlns:p14="http://schemas.microsoft.com/office/powerpoint/2010/main" val="2779520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E3B8AB41-8075-4A79-AF31-734BCEF9F41F}"/>
              </a:ext>
            </a:extLst>
          </p:cNvPr>
          <p:cNvSpPr>
            <a:spLocks noGrp="1"/>
          </p:cNvSpPr>
          <p:nvPr>
            <p:ph type="pic" sz="quarter" idx="10"/>
          </p:nvPr>
        </p:nvSpPr>
        <p:spPr>
          <a:xfrm>
            <a:off x="6082352" y="3429166"/>
            <a:ext cx="5478012" cy="2865438"/>
          </a:xfrm>
          <a:solidFill>
            <a:schemeClr val="bg1">
              <a:lumMod val="95000"/>
            </a:schemeClr>
          </a:solidFill>
        </p:spPr>
        <p:txBody>
          <a:bodyPr/>
          <a:lstStyle/>
          <a:p>
            <a:endParaRPr lang="en-ID"/>
          </a:p>
        </p:txBody>
      </p:sp>
    </p:spTree>
    <p:extLst>
      <p:ext uri="{BB962C8B-B14F-4D97-AF65-F5344CB8AC3E}">
        <p14:creationId xmlns:p14="http://schemas.microsoft.com/office/powerpoint/2010/main" val="30396730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448D8CA-2380-42BE-B964-D887E2ECA007}"/>
              </a:ext>
            </a:extLst>
          </p:cNvPr>
          <p:cNvSpPr/>
          <p:nvPr userDrawn="1"/>
        </p:nvSpPr>
        <p:spPr>
          <a:xfrm>
            <a:off x="313899" y="3709558"/>
            <a:ext cx="3541953" cy="28626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4" name="Rectangle 13">
            <a:extLst>
              <a:ext uri="{FF2B5EF4-FFF2-40B4-BE49-F238E27FC236}">
                <a16:creationId xmlns:a16="http://schemas.microsoft.com/office/drawing/2014/main" id="{8D5A262C-F9A5-4590-842D-C9C151376607}"/>
              </a:ext>
            </a:extLst>
          </p:cNvPr>
          <p:cNvSpPr/>
          <p:nvPr userDrawn="1"/>
        </p:nvSpPr>
        <p:spPr>
          <a:xfrm>
            <a:off x="8224929" y="3709558"/>
            <a:ext cx="3541953" cy="28626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3" name="Rectangle 12">
            <a:extLst>
              <a:ext uri="{FF2B5EF4-FFF2-40B4-BE49-F238E27FC236}">
                <a16:creationId xmlns:a16="http://schemas.microsoft.com/office/drawing/2014/main" id="{1797A83E-3AAC-4F85-9198-FF5A186EDF60}"/>
              </a:ext>
            </a:extLst>
          </p:cNvPr>
          <p:cNvSpPr/>
          <p:nvPr userDrawn="1"/>
        </p:nvSpPr>
        <p:spPr>
          <a:xfrm>
            <a:off x="4269414" y="3709558"/>
            <a:ext cx="3541953" cy="2862618"/>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Picture Placeholder 6">
            <a:extLst>
              <a:ext uri="{FF2B5EF4-FFF2-40B4-BE49-F238E27FC236}">
                <a16:creationId xmlns:a16="http://schemas.microsoft.com/office/drawing/2014/main" id="{1DA1506F-512A-4BB2-93B8-3FB3FB39117E}"/>
              </a:ext>
            </a:extLst>
          </p:cNvPr>
          <p:cNvSpPr>
            <a:spLocks noGrp="1"/>
          </p:cNvSpPr>
          <p:nvPr>
            <p:ph type="pic" sz="quarter" idx="10"/>
          </p:nvPr>
        </p:nvSpPr>
        <p:spPr>
          <a:xfrm>
            <a:off x="313899" y="1675970"/>
            <a:ext cx="3541953" cy="2033587"/>
          </a:xfrm>
          <a:solidFill>
            <a:schemeClr val="bg1">
              <a:lumMod val="95000"/>
            </a:schemeClr>
          </a:solidFill>
        </p:spPr>
        <p:txBody>
          <a:bodyPr/>
          <a:lstStyle/>
          <a:p>
            <a:endParaRPr lang="en-ID"/>
          </a:p>
        </p:txBody>
      </p:sp>
      <p:sp>
        <p:nvSpPr>
          <p:cNvPr id="8" name="Picture Placeholder 6">
            <a:extLst>
              <a:ext uri="{FF2B5EF4-FFF2-40B4-BE49-F238E27FC236}">
                <a16:creationId xmlns:a16="http://schemas.microsoft.com/office/drawing/2014/main" id="{007557AF-E5AC-420D-80CD-02EC3EE50D5A}"/>
              </a:ext>
            </a:extLst>
          </p:cNvPr>
          <p:cNvSpPr>
            <a:spLocks noGrp="1"/>
          </p:cNvSpPr>
          <p:nvPr>
            <p:ph type="pic" sz="quarter" idx="11"/>
          </p:nvPr>
        </p:nvSpPr>
        <p:spPr>
          <a:xfrm>
            <a:off x="4269415" y="1675970"/>
            <a:ext cx="3541953" cy="2033587"/>
          </a:xfrm>
          <a:solidFill>
            <a:schemeClr val="bg1">
              <a:lumMod val="95000"/>
            </a:schemeClr>
          </a:solidFill>
          <a:effectLst/>
        </p:spPr>
        <p:txBody>
          <a:bodyPr/>
          <a:lstStyle/>
          <a:p>
            <a:endParaRPr lang="en-ID"/>
          </a:p>
        </p:txBody>
      </p:sp>
      <p:sp>
        <p:nvSpPr>
          <p:cNvPr id="9" name="Picture Placeholder 6">
            <a:extLst>
              <a:ext uri="{FF2B5EF4-FFF2-40B4-BE49-F238E27FC236}">
                <a16:creationId xmlns:a16="http://schemas.microsoft.com/office/drawing/2014/main" id="{E0F0DAA7-20F9-4D71-ABA0-D16D34E780AF}"/>
              </a:ext>
            </a:extLst>
          </p:cNvPr>
          <p:cNvSpPr>
            <a:spLocks noGrp="1"/>
          </p:cNvSpPr>
          <p:nvPr>
            <p:ph type="pic" sz="quarter" idx="12"/>
          </p:nvPr>
        </p:nvSpPr>
        <p:spPr>
          <a:xfrm>
            <a:off x="8224931" y="1675970"/>
            <a:ext cx="3541953" cy="2033587"/>
          </a:xfrm>
          <a:solidFill>
            <a:schemeClr val="bg1">
              <a:lumMod val="95000"/>
            </a:schemeClr>
          </a:solidFill>
        </p:spPr>
        <p:txBody>
          <a:bodyPr/>
          <a:lstStyle/>
          <a:p>
            <a:endParaRPr lang="en-ID"/>
          </a:p>
        </p:txBody>
      </p:sp>
    </p:spTree>
    <p:extLst>
      <p:ext uri="{BB962C8B-B14F-4D97-AF65-F5344CB8AC3E}">
        <p14:creationId xmlns:p14="http://schemas.microsoft.com/office/powerpoint/2010/main" val="18707493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510C76C-DDB0-4650-ACC8-94EB53306E7C}"/>
              </a:ext>
            </a:extLst>
          </p:cNvPr>
          <p:cNvSpPr/>
          <p:nvPr userDrawn="1"/>
        </p:nvSpPr>
        <p:spPr>
          <a:xfrm>
            <a:off x="5944022" y="540988"/>
            <a:ext cx="2884602" cy="338999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Rectangle 6">
            <a:extLst>
              <a:ext uri="{FF2B5EF4-FFF2-40B4-BE49-F238E27FC236}">
                <a16:creationId xmlns:a16="http://schemas.microsoft.com/office/drawing/2014/main" id="{B46CEF43-497A-49DF-954B-9A0547063D24}"/>
              </a:ext>
            </a:extLst>
          </p:cNvPr>
          <p:cNvSpPr/>
          <p:nvPr userDrawn="1"/>
        </p:nvSpPr>
        <p:spPr>
          <a:xfrm>
            <a:off x="9109623" y="2712896"/>
            <a:ext cx="2884602" cy="338999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9" name="Picture Placeholder 8">
            <a:extLst>
              <a:ext uri="{FF2B5EF4-FFF2-40B4-BE49-F238E27FC236}">
                <a16:creationId xmlns:a16="http://schemas.microsoft.com/office/drawing/2014/main" id="{FC6AA8B7-71EE-45EC-8E27-03B1F881B937}"/>
              </a:ext>
            </a:extLst>
          </p:cNvPr>
          <p:cNvSpPr>
            <a:spLocks noGrp="1"/>
          </p:cNvSpPr>
          <p:nvPr>
            <p:ph type="pic" sz="quarter" idx="10"/>
          </p:nvPr>
        </p:nvSpPr>
        <p:spPr>
          <a:xfrm>
            <a:off x="5943486" y="540988"/>
            <a:ext cx="2884602" cy="1703448"/>
          </a:xfrm>
        </p:spPr>
        <p:txBody>
          <a:bodyPr/>
          <a:lstStyle/>
          <a:p>
            <a:endParaRPr lang="en-ID"/>
          </a:p>
        </p:txBody>
      </p:sp>
      <p:sp>
        <p:nvSpPr>
          <p:cNvPr id="10" name="Picture Placeholder 8">
            <a:extLst>
              <a:ext uri="{FF2B5EF4-FFF2-40B4-BE49-F238E27FC236}">
                <a16:creationId xmlns:a16="http://schemas.microsoft.com/office/drawing/2014/main" id="{0A6B9EF6-C0A8-4382-A869-325CB035BDBA}"/>
              </a:ext>
            </a:extLst>
          </p:cNvPr>
          <p:cNvSpPr>
            <a:spLocks noGrp="1"/>
          </p:cNvSpPr>
          <p:nvPr>
            <p:ph type="pic" sz="quarter" idx="11"/>
          </p:nvPr>
        </p:nvSpPr>
        <p:spPr>
          <a:xfrm>
            <a:off x="9109623" y="2712896"/>
            <a:ext cx="2884602" cy="1703448"/>
          </a:xfrm>
        </p:spPr>
        <p:txBody>
          <a:bodyPr/>
          <a:lstStyle/>
          <a:p>
            <a:endParaRPr lang="en-ID"/>
          </a:p>
        </p:txBody>
      </p:sp>
    </p:spTree>
    <p:extLst>
      <p:ext uri="{BB962C8B-B14F-4D97-AF65-F5344CB8AC3E}">
        <p14:creationId xmlns:p14="http://schemas.microsoft.com/office/powerpoint/2010/main" val="19834301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5E4DB2F-C469-42CA-A6F7-46F4C3E377E7}"/>
              </a:ext>
            </a:extLst>
          </p:cNvPr>
          <p:cNvSpPr/>
          <p:nvPr userDrawn="1"/>
        </p:nvSpPr>
        <p:spPr>
          <a:xfrm>
            <a:off x="563417" y="2314715"/>
            <a:ext cx="3177310" cy="4168201"/>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Rectangle 6">
            <a:extLst>
              <a:ext uri="{FF2B5EF4-FFF2-40B4-BE49-F238E27FC236}">
                <a16:creationId xmlns:a16="http://schemas.microsoft.com/office/drawing/2014/main" id="{38F6D750-88A6-403F-A43C-6AE623895038}"/>
              </a:ext>
            </a:extLst>
          </p:cNvPr>
          <p:cNvSpPr/>
          <p:nvPr userDrawn="1"/>
        </p:nvSpPr>
        <p:spPr>
          <a:xfrm>
            <a:off x="4507345" y="1677406"/>
            <a:ext cx="3177310" cy="4168201"/>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8" name="Rectangle 7">
            <a:extLst>
              <a:ext uri="{FF2B5EF4-FFF2-40B4-BE49-F238E27FC236}">
                <a16:creationId xmlns:a16="http://schemas.microsoft.com/office/drawing/2014/main" id="{6E4632C8-5818-4739-AFA8-6670F584BBEE}"/>
              </a:ext>
            </a:extLst>
          </p:cNvPr>
          <p:cNvSpPr/>
          <p:nvPr userDrawn="1"/>
        </p:nvSpPr>
        <p:spPr>
          <a:xfrm>
            <a:off x="8451272" y="2407079"/>
            <a:ext cx="3177310" cy="4168201"/>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 name="Picture Placeholder 9">
            <a:extLst>
              <a:ext uri="{FF2B5EF4-FFF2-40B4-BE49-F238E27FC236}">
                <a16:creationId xmlns:a16="http://schemas.microsoft.com/office/drawing/2014/main" id="{1DF8E1A8-F37A-44CA-BD30-70A5789984E2}"/>
              </a:ext>
            </a:extLst>
          </p:cNvPr>
          <p:cNvSpPr>
            <a:spLocks noGrp="1"/>
          </p:cNvSpPr>
          <p:nvPr>
            <p:ph type="pic" sz="quarter" idx="10"/>
          </p:nvPr>
        </p:nvSpPr>
        <p:spPr>
          <a:xfrm>
            <a:off x="1062253" y="2496197"/>
            <a:ext cx="2179638" cy="2179637"/>
          </a:xfrm>
          <a:prstGeom prst="ellipse">
            <a:avLst/>
          </a:prstGeom>
          <a:ln w="38100">
            <a:solidFill>
              <a:schemeClr val="accent1"/>
            </a:solidFill>
          </a:ln>
        </p:spPr>
        <p:txBody>
          <a:bodyPr/>
          <a:lstStyle/>
          <a:p>
            <a:endParaRPr lang="en-ID"/>
          </a:p>
        </p:txBody>
      </p:sp>
      <p:sp>
        <p:nvSpPr>
          <p:cNvPr id="11" name="Picture Placeholder 9">
            <a:extLst>
              <a:ext uri="{FF2B5EF4-FFF2-40B4-BE49-F238E27FC236}">
                <a16:creationId xmlns:a16="http://schemas.microsoft.com/office/drawing/2014/main" id="{AD07F555-03AB-4B29-8EFC-2C836347629D}"/>
              </a:ext>
            </a:extLst>
          </p:cNvPr>
          <p:cNvSpPr>
            <a:spLocks noGrp="1"/>
          </p:cNvSpPr>
          <p:nvPr>
            <p:ph type="pic" sz="quarter" idx="11"/>
          </p:nvPr>
        </p:nvSpPr>
        <p:spPr>
          <a:xfrm>
            <a:off x="5006181" y="1840415"/>
            <a:ext cx="2179638" cy="2179637"/>
          </a:xfrm>
          <a:prstGeom prst="ellipse">
            <a:avLst/>
          </a:prstGeom>
          <a:ln w="38100">
            <a:solidFill>
              <a:schemeClr val="accent1"/>
            </a:solidFill>
          </a:ln>
        </p:spPr>
        <p:txBody>
          <a:bodyPr/>
          <a:lstStyle/>
          <a:p>
            <a:endParaRPr lang="en-ID"/>
          </a:p>
        </p:txBody>
      </p:sp>
      <p:sp>
        <p:nvSpPr>
          <p:cNvPr id="12" name="Picture Placeholder 9">
            <a:extLst>
              <a:ext uri="{FF2B5EF4-FFF2-40B4-BE49-F238E27FC236}">
                <a16:creationId xmlns:a16="http://schemas.microsoft.com/office/drawing/2014/main" id="{2339B326-988B-4539-8412-315DFD618713}"/>
              </a:ext>
            </a:extLst>
          </p:cNvPr>
          <p:cNvSpPr>
            <a:spLocks noGrp="1"/>
          </p:cNvSpPr>
          <p:nvPr>
            <p:ph type="pic" sz="quarter" idx="12"/>
          </p:nvPr>
        </p:nvSpPr>
        <p:spPr>
          <a:xfrm>
            <a:off x="8950108" y="2496197"/>
            <a:ext cx="2179638" cy="2179637"/>
          </a:xfrm>
          <a:prstGeom prst="ellipse">
            <a:avLst/>
          </a:prstGeom>
          <a:ln w="38100">
            <a:solidFill>
              <a:schemeClr val="accent1"/>
            </a:solidFill>
          </a:ln>
        </p:spPr>
        <p:txBody>
          <a:bodyPr/>
          <a:lstStyle/>
          <a:p>
            <a:endParaRPr lang="en-ID"/>
          </a:p>
        </p:txBody>
      </p:sp>
    </p:spTree>
    <p:extLst>
      <p:ext uri="{BB962C8B-B14F-4D97-AF65-F5344CB8AC3E}">
        <p14:creationId xmlns:p14="http://schemas.microsoft.com/office/powerpoint/2010/main" val="424916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alpha val="3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A95D0F-2E5B-489D-81D5-3DA816FA67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A242D68F-A723-4226-A5D9-98CE1E9A31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C3712C0F-269F-4D4C-8F49-D96EA4B497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114E95-AE3D-4C2F-AA7B-7C56B412FC3D}" type="datetimeFigureOut">
              <a:rPr lang="en-ID" smtClean="0"/>
              <a:t>18/11/2023</a:t>
            </a:fld>
            <a:endParaRPr lang="en-ID"/>
          </a:p>
        </p:txBody>
      </p:sp>
      <p:sp>
        <p:nvSpPr>
          <p:cNvPr id="5" name="Footer Placeholder 4">
            <a:extLst>
              <a:ext uri="{FF2B5EF4-FFF2-40B4-BE49-F238E27FC236}">
                <a16:creationId xmlns:a16="http://schemas.microsoft.com/office/drawing/2014/main" id="{F01B5DA2-3A59-424A-9516-FD6D7D60E8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680FA614-9282-4AE2-A109-7D9A8C57A4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E52094-9D98-4405-BBD8-606AEC18E6B0}" type="slidenum">
              <a:rPr lang="en-ID" smtClean="0"/>
              <a:t>‹#›</a:t>
            </a:fld>
            <a:endParaRPr lang="en-ID"/>
          </a:p>
        </p:txBody>
      </p:sp>
    </p:spTree>
    <p:extLst>
      <p:ext uri="{BB962C8B-B14F-4D97-AF65-F5344CB8AC3E}">
        <p14:creationId xmlns:p14="http://schemas.microsoft.com/office/powerpoint/2010/main" val="3479209293"/>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 id="2147483660" r:id="rId6"/>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15.jp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jpg"/><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gi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code/gauravduttakiit/resume-screening-using-machine-learning" TargetMode="External"/><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ight Triangle 45">
            <a:extLst>
              <a:ext uri="{FF2B5EF4-FFF2-40B4-BE49-F238E27FC236}">
                <a16:creationId xmlns:a16="http://schemas.microsoft.com/office/drawing/2014/main" id="{4778592D-60A1-4266-8E2A-08149FD279CD}"/>
              </a:ext>
            </a:extLst>
          </p:cNvPr>
          <p:cNvSpPr/>
          <p:nvPr/>
        </p:nvSpPr>
        <p:spPr>
          <a:xfrm rot="5400000">
            <a:off x="0" y="0"/>
            <a:ext cx="1678675" cy="1678675"/>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7" name="Right Triangle 46">
            <a:extLst>
              <a:ext uri="{FF2B5EF4-FFF2-40B4-BE49-F238E27FC236}">
                <a16:creationId xmlns:a16="http://schemas.microsoft.com/office/drawing/2014/main" id="{0168A7C8-459A-4E5E-A91E-B776D4074DC8}"/>
              </a:ext>
            </a:extLst>
          </p:cNvPr>
          <p:cNvSpPr/>
          <p:nvPr/>
        </p:nvSpPr>
        <p:spPr>
          <a:xfrm rot="16200000">
            <a:off x="6096000" y="793879"/>
            <a:ext cx="6096000" cy="60960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solidFill>
                  <a:schemeClr val="accent1"/>
                </a:solidFill>
                <a:latin typeface="Lato Black" panose="020F0502020204030203" pitchFamily="34" charset="0"/>
                <a:ea typeface="Lato Black" panose="020F0502020204030203" pitchFamily="34" charset="0"/>
                <a:cs typeface="Lato Black" panose="020F0502020204030203" pitchFamily="34" charset="0"/>
              </a:rPr>
              <a:t>IN</a:t>
            </a:r>
          </a:p>
          <a:p>
            <a:r>
              <a:rPr lang="en-US" sz="1800">
                <a:solidFill>
                  <a:schemeClr val="accent1"/>
                </a:solidFill>
                <a:latin typeface="Lato Black" panose="020F0502020204030203" pitchFamily="34" charset="0"/>
                <a:ea typeface="Lato Black" panose="020F0502020204030203" pitchFamily="34" charset="0"/>
                <a:cs typeface="Lato Black" panose="020F0502020204030203" pitchFamily="34" charset="0"/>
              </a:rPr>
              <a:t>SOAPS AND SHOWER GELS OF</a:t>
            </a:r>
            <a:endParaRPr lang="en-US" sz="1800" dirty="0">
              <a:solidFill>
                <a:schemeClr val="bg1">
                  <a:lumMod val="50000"/>
                </a:schemeClr>
              </a:solidFill>
              <a:latin typeface="Lato Light" panose="020F0502020204030203" pitchFamily="34" charset="0"/>
              <a:ea typeface="Lato Light" panose="020F0502020204030203" pitchFamily="34" charset="0"/>
              <a:cs typeface="Lato Light" panose="020F0502020204030203" pitchFamily="34" charset="0"/>
            </a:endParaRPr>
          </a:p>
        </p:txBody>
      </p:sp>
      <p:grpSp>
        <p:nvGrpSpPr>
          <p:cNvPr id="18" name="Group 17">
            <a:extLst>
              <a:ext uri="{FF2B5EF4-FFF2-40B4-BE49-F238E27FC236}">
                <a16:creationId xmlns:a16="http://schemas.microsoft.com/office/drawing/2014/main" id="{27385EE5-72C4-4455-9980-C60EEA5451AA}"/>
              </a:ext>
            </a:extLst>
          </p:cNvPr>
          <p:cNvGrpSpPr/>
          <p:nvPr/>
        </p:nvGrpSpPr>
        <p:grpSpPr>
          <a:xfrm>
            <a:off x="-1021076" y="3018974"/>
            <a:ext cx="5143500" cy="5143500"/>
            <a:chOff x="2453598" y="133326"/>
            <a:chExt cx="5143500" cy="5143500"/>
          </a:xfrm>
        </p:grpSpPr>
        <p:sp>
          <p:nvSpPr>
            <p:cNvPr id="19" name="Freeform: Shape 18">
              <a:extLst>
                <a:ext uri="{FF2B5EF4-FFF2-40B4-BE49-F238E27FC236}">
                  <a16:creationId xmlns:a16="http://schemas.microsoft.com/office/drawing/2014/main" id="{0D8CC9F0-FC0E-4FF0-B14E-C86B37FD737B}"/>
                </a:ext>
              </a:extLst>
            </p:cNvPr>
            <p:cNvSpPr/>
            <p:nvPr/>
          </p:nvSpPr>
          <p:spPr>
            <a:xfrm>
              <a:off x="2453598" y="133326"/>
              <a:ext cx="5143500" cy="5143500"/>
            </a:xfrm>
            <a:custGeom>
              <a:avLst/>
              <a:gdLst>
                <a:gd name="connsiteX0" fmla="*/ 5143500 w 5143500"/>
                <a:gd name="connsiteY0" fmla="*/ 4707731 h 5143500"/>
                <a:gd name="connsiteX1" fmla="*/ 4722019 w 5143500"/>
                <a:gd name="connsiteY1" fmla="*/ 4707731 h 5143500"/>
                <a:gd name="connsiteX2" fmla="*/ 4722019 w 5143500"/>
                <a:gd name="connsiteY2" fmla="*/ 4293394 h 5143500"/>
                <a:gd name="connsiteX3" fmla="*/ 4914900 w 5143500"/>
                <a:gd name="connsiteY3" fmla="*/ 4293394 h 5143500"/>
                <a:gd name="connsiteX4" fmla="*/ 4914900 w 5143500"/>
                <a:gd name="connsiteY4" fmla="*/ 4279106 h 5143500"/>
                <a:gd name="connsiteX5" fmla="*/ 4722019 w 5143500"/>
                <a:gd name="connsiteY5" fmla="*/ 4279106 h 5143500"/>
                <a:gd name="connsiteX6" fmla="*/ 4722019 w 5143500"/>
                <a:gd name="connsiteY6" fmla="*/ 1971675 h 5143500"/>
                <a:gd name="connsiteX7" fmla="*/ 4707731 w 5143500"/>
                <a:gd name="connsiteY7" fmla="*/ 1971675 h 5143500"/>
                <a:gd name="connsiteX8" fmla="*/ 4707731 w 5143500"/>
                <a:gd name="connsiteY8" fmla="*/ 4279106 h 5143500"/>
                <a:gd name="connsiteX9" fmla="*/ 4293394 w 5143500"/>
                <a:gd name="connsiteY9" fmla="*/ 4279106 h 5143500"/>
                <a:gd name="connsiteX10" fmla="*/ 4293394 w 5143500"/>
                <a:gd name="connsiteY10" fmla="*/ 3864769 h 5143500"/>
                <a:gd name="connsiteX11" fmla="*/ 4614863 w 5143500"/>
                <a:gd name="connsiteY11" fmla="*/ 3864769 h 5143500"/>
                <a:gd name="connsiteX12" fmla="*/ 4614863 w 5143500"/>
                <a:gd name="connsiteY12" fmla="*/ 3850481 h 5143500"/>
                <a:gd name="connsiteX13" fmla="*/ 4293394 w 5143500"/>
                <a:gd name="connsiteY13" fmla="*/ 3850481 h 5143500"/>
                <a:gd name="connsiteX14" fmla="*/ 4293394 w 5143500"/>
                <a:gd name="connsiteY14" fmla="*/ 3436144 h 5143500"/>
                <a:gd name="connsiteX15" fmla="*/ 4457700 w 5143500"/>
                <a:gd name="connsiteY15" fmla="*/ 3436144 h 5143500"/>
                <a:gd name="connsiteX16" fmla="*/ 4457700 w 5143500"/>
                <a:gd name="connsiteY16" fmla="*/ 3421856 h 5143500"/>
                <a:gd name="connsiteX17" fmla="*/ 4293394 w 5143500"/>
                <a:gd name="connsiteY17" fmla="*/ 3421856 h 5143500"/>
                <a:gd name="connsiteX18" fmla="*/ 4293394 w 5143500"/>
                <a:gd name="connsiteY18" fmla="*/ 1774508 h 5143500"/>
                <a:gd name="connsiteX19" fmla="*/ 4279106 w 5143500"/>
                <a:gd name="connsiteY19" fmla="*/ 1774508 h 5143500"/>
                <a:gd name="connsiteX20" fmla="*/ 4279106 w 5143500"/>
                <a:gd name="connsiteY20" fmla="*/ 3421856 h 5143500"/>
                <a:gd name="connsiteX21" fmla="*/ 3864769 w 5143500"/>
                <a:gd name="connsiteY21" fmla="*/ 3421856 h 5143500"/>
                <a:gd name="connsiteX22" fmla="*/ 3864769 w 5143500"/>
                <a:gd name="connsiteY22" fmla="*/ 3007519 h 5143500"/>
                <a:gd name="connsiteX23" fmla="*/ 4229100 w 5143500"/>
                <a:gd name="connsiteY23" fmla="*/ 3007519 h 5143500"/>
                <a:gd name="connsiteX24" fmla="*/ 4229100 w 5143500"/>
                <a:gd name="connsiteY24" fmla="*/ 2993231 h 5143500"/>
                <a:gd name="connsiteX25" fmla="*/ 3864769 w 5143500"/>
                <a:gd name="connsiteY25" fmla="*/ 2993231 h 5143500"/>
                <a:gd name="connsiteX26" fmla="*/ 3864769 w 5143500"/>
                <a:gd name="connsiteY26" fmla="*/ 2578894 h 5143500"/>
                <a:gd name="connsiteX27" fmla="*/ 4000500 w 5143500"/>
                <a:gd name="connsiteY27" fmla="*/ 2578894 h 5143500"/>
                <a:gd name="connsiteX28" fmla="*/ 4000500 w 5143500"/>
                <a:gd name="connsiteY28" fmla="*/ 2564606 h 5143500"/>
                <a:gd name="connsiteX29" fmla="*/ 3864769 w 5143500"/>
                <a:gd name="connsiteY29" fmla="*/ 2564606 h 5143500"/>
                <a:gd name="connsiteX30" fmla="*/ 3864769 w 5143500"/>
                <a:gd name="connsiteY30" fmla="*/ 1577340 h 5143500"/>
                <a:gd name="connsiteX31" fmla="*/ 3850481 w 5143500"/>
                <a:gd name="connsiteY31" fmla="*/ 1577340 h 5143500"/>
                <a:gd name="connsiteX32" fmla="*/ 3850481 w 5143500"/>
                <a:gd name="connsiteY32" fmla="*/ 2564606 h 5143500"/>
                <a:gd name="connsiteX33" fmla="*/ 3436144 w 5143500"/>
                <a:gd name="connsiteY33" fmla="*/ 2564606 h 5143500"/>
                <a:gd name="connsiteX34" fmla="*/ 3436144 w 5143500"/>
                <a:gd name="connsiteY34" fmla="*/ 2150269 h 5143500"/>
                <a:gd name="connsiteX35" fmla="*/ 3771900 w 5143500"/>
                <a:gd name="connsiteY35" fmla="*/ 2150269 h 5143500"/>
                <a:gd name="connsiteX36" fmla="*/ 3771900 w 5143500"/>
                <a:gd name="connsiteY36" fmla="*/ 2135981 h 5143500"/>
                <a:gd name="connsiteX37" fmla="*/ 3436144 w 5143500"/>
                <a:gd name="connsiteY37" fmla="*/ 2135981 h 5143500"/>
                <a:gd name="connsiteX38" fmla="*/ 3436144 w 5143500"/>
                <a:gd name="connsiteY38" fmla="*/ 1721644 h 5143500"/>
                <a:gd name="connsiteX39" fmla="*/ 3543300 w 5143500"/>
                <a:gd name="connsiteY39" fmla="*/ 1721644 h 5143500"/>
                <a:gd name="connsiteX40" fmla="*/ 3543300 w 5143500"/>
                <a:gd name="connsiteY40" fmla="*/ 1707356 h 5143500"/>
                <a:gd name="connsiteX41" fmla="*/ 3436144 w 5143500"/>
                <a:gd name="connsiteY41" fmla="*/ 1707356 h 5143500"/>
                <a:gd name="connsiteX42" fmla="*/ 3436144 w 5143500"/>
                <a:gd name="connsiteY42" fmla="*/ 1380173 h 5143500"/>
                <a:gd name="connsiteX43" fmla="*/ 3421856 w 5143500"/>
                <a:gd name="connsiteY43" fmla="*/ 1380173 h 5143500"/>
                <a:gd name="connsiteX44" fmla="*/ 3421856 w 5143500"/>
                <a:gd name="connsiteY44" fmla="*/ 1707356 h 5143500"/>
                <a:gd name="connsiteX45" fmla="*/ 3007519 w 5143500"/>
                <a:gd name="connsiteY45" fmla="*/ 1707356 h 5143500"/>
                <a:gd name="connsiteX46" fmla="*/ 3007519 w 5143500"/>
                <a:gd name="connsiteY46" fmla="*/ 1293019 h 5143500"/>
                <a:gd name="connsiteX47" fmla="*/ 3314700 w 5143500"/>
                <a:gd name="connsiteY47" fmla="*/ 1293019 h 5143500"/>
                <a:gd name="connsiteX48" fmla="*/ 3314700 w 5143500"/>
                <a:gd name="connsiteY48" fmla="*/ 1278731 h 5143500"/>
                <a:gd name="connsiteX49" fmla="*/ 3007519 w 5143500"/>
                <a:gd name="connsiteY49" fmla="*/ 1278731 h 5143500"/>
                <a:gd name="connsiteX50" fmla="*/ 3007519 w 5143500"/>
                <a:gd name="connsiteY50" fmla="*/ 1183005 h 5143500"/>
                <a:gd name="connsiteX51" fmla="*/ 2993231 w 5143500"/>
                <a:gd name="connsiteY51" fmla="*/ 1183005 h 5143500"/>
                <a:gd name="connsiteX52" fmla="*/ 2993231 w 5143500"/>
                <a:gd name="connsiteY52" fmla="*/ 1278731 h 5143500"/>
                <a:gd name="connsiteX53" fmla="*/ 2578894 w 5143500"/>
                <a:gd name="connsiteY53" fmla="*/ 1278731 h 5143500"/>
                <a:gd name="connsiteX54" fmla="*/ 2578894 w 5143500"/>
                <a:gd name="connsiteY54" fmla="*/ 985838 h 5143500"/>
                <a:gd name="connsiteX55" fmla="*/ 2564606 w 5143500"/>
                <a:gd name="connsiteY55" fmla="*/ 985838 h 5143500"/>
                <a:gd name="connsiteX56" fmla="*/ 2564606 w 5143500"/>
                <a:gd name="connsiteY56" fmla="*/ 1278731 h 5143500"/>
                <a:gd name="connsiteX57" fmla="*/ 2150269 w 5143500"/>
                <a:gd name="connsiteY57" fmla="*/ 1278731 h 5143500"/>
                <a:gd name="connsiteX58" fmla="*/ 2150269 w 5143500"/>
                <a:gd name="connsiteY58" fmla="*/ 864394 h 5143500"/>
                <a:gd name="connsiteX59" fmla="*/ 3086100 w 5143500"/>
                <a:gd name="connsiteY59" fmla="*/ 864394 h 5143500"/>
                <a:gd name="connsiteX60" fmla="*/ 3086100 w 5143500"/>
                <a:gd name="connsiteY60" fmla="*/ 850106 h 5143500"/>
                <a:gd name="connsiteX61" fmla="*/ 2150269 w 5143500"/>
                <a:gd name="connsiteY61" fmla="*/ 850106 h 5143500"/>
                <a:gd name="connsiteX62" fmla="*/ 2150269 w 5143500"/>
                <a:gd name="connsiteY62" fmla="*/ 788670 h 5143500"/>
                <a:gd name="connsiteX63" fmla="*/ 2135981 w 5143500"/>
                <a:gd name="connsiteY63" fmla="*/ 788670 h 5143500"/>
                <a:gd name="connsiteX64" fmla="*/ 2135981 w 5143500"/>
                <a:gd name="connsiteY64" fmla="*/ 850106 h 5143500"/>
                <a:gd name="connsiteX65" fmla="*/ 1721644 w 5143500"/>
                <a:gd name="connsiteY65" fmla="*/ 850106 h 5143500"/>
                <a:gd name="connsiteX66" fmla="*/ 1721644 w 5143500"/>
                <a:gd name="connsiteY66" fmla="*/ 591503 h 5143500"/>
                <a:gd name="connsiteX67" fmla="*/ 1707356 w 5143500"/>
                <a:gd name="connsiteY67" fmla="*/ 591503 h 5143500"/>
                <a:gd name="connsiteX68" fmla="*/ 1707356 w 5143500"/>
                <a:gd name="connsiteY68" fmla="*/ 850106 h 5143500"/>
                <a:gd name="connsiteX69" fmla="*/ 1293019 w 5143500"/>
                <a:gd name="connsiteY69" fmla="*/ 850106 h 5143500"/>
                <a:gd name="connsiteX70" fmla="*/ 1293019 w 5143500"/>
                <a:gd name="connsiteY70" fmla="*/ 435769 h 5143500"/>
                <a:gd name="connsiteX71" fmla="*/ 2857500 w 5143500"/>
                <a:gd name="connsiteY71" fmla="*/ 435769 h 5143500"/>
                <a:gd name="connsiteX72" fmla="*/ 2857500 w 5143500"/>
                <a:gd name="connsiteY72" fmla="*/ 421481 h 5143500"/>
                <a:gd name="connsiteX73" fmla="*/ 1293019 w 5143500"/>
                <a:gd name="connsiteY73" fmla="*/ 421481 h 5143500"/>
                <a:gd name="connsiteX74" fmla="*/ 1293019 w 5143500"/>
                <a:gd name="connsiteY74" fmla="*/ 394335 h 5143500"/>
                <a:gd name="connsiteX75" fmla="*/ 1278731 w 5143500"/>
                <a:gd name="connsiteY75" fmla="*/ 394335 h 5143500"/>
                <a:gd name="connsiteX76" fmla="*/ 1278731 w 5143500"/>
                <a:gd name="connsiteY76" fmla="*/ 421481 h 5143500"/>
                <a:gd name="connsiteX77" fmla="*/ 864394 w 5143500"/>
                <a:gd name="connsiteY77" fmla="*/ 421481 h 5143500"/>
                <a:gd name="connsiteX78" fmla="*/ 864394 w 5143500"/>
                <a:gd name="connsiteY78" fmla="*/ 197168 h 5143500"/>
                <a:gd name="connsiteX79" fmla="*/ 850106 w 5143500"/>
                <a:gd name="connsiteY79" fmla="*/ 197168 h 5143500"/>
                <a:gd name="connsiteX80" fmla="*/ 850106 w 5143500"/>
                <a:gd name="connsiteY80" fmla="*/ 421481 h 5143500"/>
                <a:gd name="connsiteX81" fmla="*/ 435769 w 5143500"/>
                <a:gd name="connsiteY81" fmla="*/ 421481 h 5143500"/>
                <a:gd name="connsiteX82" fmla="*/ 435769 w 5143500"/>
                <a:gd name="connsiteY82" fmla="*/ 0 h 5143500"/>
                <a:gd name="connsiteX83" fmla="*/ 421481 w 5143500"/>
                <a:gd name="connsiteY83" fmla="*/ 0 h 5143500"/>
                <a:gd name="connsiteX84" fmla="*/ 421481 w 5143500"/>
                <a:gd name="connsiteY84" fmla="*/ 421481 h 5143500"/>
                <a:gd name="connsiteX85" fmla="*/ 0 w 5143500"/>
                <a:gd name="connsiteY85" fmla="*/ 421481 h 5143500"/>
                <a:gd name="connsiteX86" fmla="*/ 0 w 5143500"/>
                <a:gd name="connsiteY86" fmla="*/ 435769 h 5143500"/>
                <a:gd name="connsiteX87" fmla="*/ 421481 w 5143500"/>
                <a:gd name="connsiteY87" fmla="*/ 435769 h 5143500"/>
                <a:gd name="connsiteX88" fmla="*/ 421481 w 5143500"/>
                <a:gd name="connsiteY88" fmla="*/ 850106 h 5143500"/>
                <a:gd name="connsiteX89" fmla="*/ 248603 w 5143500"/>
                <a:gd name="connsiteY89" fmla="*/ 850106 h 5143500"/>
                <a:gd name="connsiteX90" fmla="*/ 248603 w 5143500"/>
                <a:gd name="connsiteY90" fmla="*/ 864394 h 5143500"/>
                <a:gd name="connsiteX91" fmla="*/ 421481 w 5143500"/>
                <a:gd name="connsiteY91" fmla="*/ 864394 h 5143500"/>
                <a:gd name="connsiteX92" fmla="*/ 421481 w 5143500"/>
                <a:gd name="connsiteY92" fmla="*/ 2657475 h 5143500"/>
                <a:gd name="connsiteX93" fmla="*/ 435769 w 5143500"/>
                <a:gd name="connsiteY93" fmla="*/ 2657475 h 5143500"/>
                <a:gd name="connsiteX94" fmla="*/ 435769 w 5143500"/>
                <a:gd name="connsiteY94" fmla="*/ 864394 h 5143500"/>
                <a:gd name="connsiteX95" fmla="*/ 850106 w 5143500"/>
                <a:gd name="connsiteY95" fmla="*/ 864394 h 5143500"/>
                <a:gd name="connsiteX96" fmla="*/ 850106 w 5143500"/>
                <a:gd name="connsiteY96" fmla="*/ 1278731 h 5143500"/>
                <a:gd name="connsiteX97" fmla="*/ 497205 w 5143500"/>
                <a:gd name="connsiteY97" fmla="*/ 1278731 h 5143500"/>
                <a:gd name="connsiteX98" fmla="*/ 497205 w 5143500"/>
                <a:gd name="connsiteY98" fmla="*/ 1293019 h 5143500"/>
                <a:gd name="connsiteX99" fmla="*/ 850106 w 5143500"/>
                <a:gd name="connsiteY99" fmla="*/ 1293019 h 5143500"/>
                <a:gd name="connsiteX100" fmla="*/ 850106 w 5143500"/>
                <a:gd name="connsiteY100" fmla="*/ 1707356 h 5143500"/>
                <a:gd name="connsiteX101" fmla="*/ 745807 w 5143500"/>
                <a:gd name="connsiteY101" fmla="*/ 1707356 h 5143500"/>
                <a:gd name="connsiteX102" fmla="*/ 745807 w 5143500"/>
                <a:gd name="connsiteY102" fmla="*/ 1721644 h 5143500"/>
                <a:gd name="connsiteX103" fmla="*/ 850106 w 5143500"/>
                <a:gd name="connsiteY103" fmla="*/ 1721644 h 5143500"/>
                <a:gd name="connsiteX104" fmla="*/ 850106 w 5143500"/>
                <a:gd name="connsiteY104" fmla="*/ 2906078 h 5143500"/>
                <a:gd name="connsiteX105" fmla="*/ 864394 w 5143500"/>
                <a:gd name="connsiteY105" fmla="*/ 2906078 h 5143500"/>
                <a:gd name="connsiteX106" fmla="*/ 864394 w 5143500"/>
                <a:gd name="connsiteY106" fmla="*/ 1721644 h 5143500"/>
                <a:gd name="connsiteX107" fmla="*/ 1278731 w 5143500"/>
                <a:gd name="connsiteY107" fmla="*/ 1721644 h 5143500"/>
                <a:gd name="connsiteX108" fmla="*/ 1278731 w 5143500"/>
                <a:gd name="connsiteY108" fmla="*/ 2135981 h 5143500"/>
                <a:gd name="connsiteX109" fmla="*/ 994410 w 5143500"/>
                <a:gd name="connsiteY109" fmla="*/ 2135981 h 5143500"/>
                <a:gd name="connsiteX110" fmla="*/ 994410 w 5143500"/>
                <a:gd name="connsiteY110" fmla="*/ 2150269 h 5143500"/>
                <a:gd name="connsiteX111" fmla="*/ 1278731 w 5143500"/>
                <a:gd name="connsiteY111" fmla="*/ 2150269 h 5143500"/>
                <a:gd name="connsiteX112" fmla="*/ 1278731 w 5143500"/>
                <a:gd name="connsiteY112" fmla="*/ 2564606 h 5143500"/>
                <a:gd name="connsiteX113" fmla="*/ 1243013 w 5143500"/>
                <a:gd name="connsiteY113" fmla="*/ 2564606 h 5143500"/>
                <a:gd name="connsiteX114" fmla="*/ 1243013 w 5143500"/>
                <a:gd name="connsiteY114" fmla="*/ 2578894 h 5143500"/>
                <a:gd name="connsiteX115" fmla="*/ 1278731 w 5143500"/>
                <a:gd name="connsiteY115" fmla="*/ 2578894 h 5143500"/>
                <a:gd name="connsiteX116" fmla="*/ 1278731 w 5143500"/>
                <a:gd name="connsiteY116" fmla="*/ 3154680 h 5143500"/>
                <a:gd name="connsiteX117" fmla="*/ 1293019 w 5143500"/>
                <a:gd name="connsiteY117" fmla="*/ 3154680 h 5143500"/>
                <a:gd name="connsiteX118" fmla="*/ 1293019 w 5143500"/>
                <a:gd name="connsiteY118" fmla="*/ 2578894 h 5143500"/>
                <a:gd name="connsiteX119" fmla="*/ 1707356 w 5143500"/>
                <a:gd name="connsiteY119" fmla="*/ 2578894 h 5143500"/>
                <a:gd name="connsiteX120" fmla="*/ 1707356 w 5143500"/>
                <a:gd name="connsiteY120" fmla="*/ 2993231 h 5143500"/>
                <a:gd name="connsiteX121" fmla="*/ 1491615 w 5143500"/>
                <a:gd name="connsiteY121" fmla="*/ 2993231 h 5143500"/>
                <a:gd name="connsiteX122" fmla="*/ 1491615 w 5143500"/>
                <a:gd name="connsiteY122" fmla="*/ 3007519 h 5143500"/>
                <a:gd name="connsiteX123" fmla="*/ 1707356 w 5143500"/>
                <a:gd name="connsiteY123" fmla="*/ 3007519 h 5143500"/>
                <a:gd name="connsiteX124" fmla="*/ 1707356 w 5143500"/>
                <a:gd name="connsiteY124" fmla="*/ 3403283 h 5143500"/>
                <a:gd name="connsiteX125" fmla="*/ 1721644 w 5143500"/>
                <a:gd name="connsiteY125" fmla="*/ 3403283 h 5143500"/>
                <a:gd name="connsiteX126" fmla="*/ 1721644 w 5143500"/>
                <a:gd name="connsiteY126" fmla="*/ 3007519 h 5143500"/>
                <a:gd name="connsiteX127" fmla="*/ 2135981 w 5143500"/>
                <a:gd name="connsiteY127" fmla="*/ 3007519 h 5143500"/>
                <a:gd name="connsiteX128" fmla="*/ 2135981 w 5143500"/>
                <a:gd name="connsiteY128" fmla="*/ 3421856 h 5143500"/>
                <a:gd name="connsiteX129" fmla="*/ 1740218 w 5143500"/>
                <a:gd name="connsiteY129" fmla="*/ 3421856 h 5143500"/>
                <a:gd name="connsiteX130" fmla="*/ 1740218 w 5143500"/>
                <a:gd name="connsiteY130" fmla="*/ 3436144 h 5143500"/>
                <a:gd name="connsiteX131" fmla="*/ 2135981 w 5143500"/>
                <a:gd name="connsiteY131" fmla="*/ 3436144 h 5143500"/>
                <a:gd name="connsiteX132" fmla="*/ 2135981 w 5143500"/>
                <a:gd name="connsiteY132" fmla="*/ 3651885 h 5143500"/>
                <a:gd name="connsiteX133" fmla="*/ 2150269 w 5143500"/>
                <a:gd name="connsiteY133" fmla="*/ 3651885 h 5143500"/>
                <a:gd name="connsiteX134" fmla="*/ 2150269 w 5143500"/>
                <a:gd name="connsiteY134" fmla="*/ 3436144 h 5143500"/>
                <a:gd name="connsiteX135" fmla="*/ 2564606 w 5143500"/>
                <a:gd name="connsiteY135" fmla="*/ 3436144 h 5143500"/>
                <a:gd name="connsiteX136" fmla="*/ 2564606 w 5143500"/>
                <a:gd name="connsiteY136" fmla="*/ 3850481 h 5143500"/>
                <a:gd name="connsiteX137" fmla="*/ 1988820 w 5143500"/>
                <a:gd name="connsiteY137" fmla="*/ 3850481 h 5143500"/>
                <a:gd name="connsiteX138" fmla="*/ 1988820 w 5143500"/>
                <a:gd name="connsiteY138" fmla="*/ 3864769 h 5143500"/>
                <a:gd name="connsiteX139" fmla="*/ 2564606 w 5143500"/>
                <a:gd name="connsiteY139" fmla="*/ 3864769 h 5143500"/>
                <a:gd name="connsiteX140" fmla="*/ 2564606 w 5143500"/>
                <a:gd name="connsiteY140" fmla="*/ 3900488 h 5143500"/>
                <a:gd name="connsiteX141" fmla="*/ 2578894 w 5143500"/>
                <a:gd name="connsiteY141" fmla="*/ 3900488 h 5143500"/>
                <a:gd name="connsiteX142" fmla="*/ 2578894 w 5143500"/>
                <a:gd name="connsiteY142" fmla="*/ 3864769 h 5143500"/>
                <a:gd name="connsiteX143" fmla="*/ 2993231 w 5143500"/>
                <a:gd name="connsiteY143" fmla="*/ 3864769 h 5143500"/>
                <a:gd name="connsiteX144" fmla="*/ 2993231 w 5143500"/>
                <a:gd name="connsiteY144" fmla="*/ 4149090 h 5143500"/>
                <a:gd name="connsiteX145" fmla="*/ 3007519 w 5143500"/>
                <a:gd name="connsiteY145" fmla="*/ 4149090 h 5143500"/>
                <a:gd name="connsiteX146" fmla="*/ 3007519 w 5143500"/>
                <a:gd name="connsiteY146" fmla="*/ 3864769 h 5143500"/>
                <a:gd name="connsiteX147" fmla="*/ 3421856 w 5143500"/>
                <a:gd name="connsiteY147" fmla="*/ 3864769 h 5143500"/>
                <a:gd name="connsiteX148" fmla="*/ 3421856 w 5143500"/>
                <a:gd name="connsiteY148" fmla="*/ 4279106 h 5143500"/>
                <a:gd name="connsiteX149" fmla="*/ 2237423 w 5143500"/>
                <a:gd name="connsiteY149" fmla="*/ 4279106 h 5143500"/>
                <a:gd name="connsiteX150" fmla="*/ 2237423 w 5143500"/>
                <a:gd name="connsiteY150" fmla="*/ 4293394 h 5143500"/>
                <a:gd name="connsiteX151" fmla="*/ 3421856 w 5143500"/>
                <a:gd name="connsiteY151" fmla="*/ 4293394 h 5143500"/>
                <a:gd name="connsiteX152" fmla="*/ 3421856 w 5143500"/>
                <a:gd name="connsiteY152" fmla="*/ 4397693 h 5143500"/>
                <a:gd name="connsiteX153" fmla="*/ 3436144 w 5143500"/>
                <a:gd name="connsiteY153" fmla="*/ 4397693 h 5143500"/>
                <a:gd name="connsiteX154" fmla="*/ 3436144 w 5143500"/>
                <a:gd name="connsiteY154" fmla="*/ 4293394 h 5143500"/>
                <a:gd name="connsiteX155" fmla="*/ 3850481 w 5143500"/>
                <a:gd name="connsiteY155" fmla="*/ 4293394 h 5143500"/>
                <a:gd name="connsiteX156" fmla="*/ 3850481 w 5143500"/>
                <a:gd name="connsiteY156" fmla="*/ 4646295 h 5143500"/>
                <a:gd name="connsiteX157" fmla="*/ 3864769 w 5143500"/>
                <a:gd name="connsiteY157" fmla="*/ 4646295 h 5143500"/>
                <a:gd name="connsiteX158" fmla="*/ 3864769 w 5143500"/>
                <a:gd name="connsiteY158" fmla="*/ 4293394 h 5143500"/>
                <a:gd name="connsiteX159" fmla="*/ 4279106 w 5143500"/>
                <a:gd name="connsiteY159" fmla="*/ 4293394 h 5143500"/>
                <a:gd name="connsiteX160" fmla="*/ 4279106 w 5143500"/>
                <a:gd name="connsiteY160" fmla="*/ 4707731 h 5143500"/>
                <a:gd name="connsiteX161" fmla="*/ 2486025 w 5143500"/>
                <a:gd name="connsiteY161" fmla="*/ 4707731 h 5143500"/>
                <a:gd name="connsiteX162" fmla="*/ 2486025 w 5143500"/>
                <a:gd name="connsiteY162" fmla="*/ 4722019 h 5143500"/>
                <a:gd name="connsiteX163" fmla="*/ 4279106 w 5143500"/>
                <a:gd name="connsiteY163" fmla="*/ 4722019 h 5143500"/>
                <a:gd name="connsiteX164" fmla="*/ 4279106 w 5143500"/>
                <a:gd name="connsiteY164" fmla="*/ 4894898 h 5143500"/>
                <a:gd name="connsiteX165" fmla="*/ 4293394 w 5143500"/>
                <a:gd name="connsiteY165" fmla="*/ 4894898 h 5143500"/>
                <a:gd name="connsiteX166" fmla="*/ 4293394 w 5143500"/>
                <a:gd name="connsiteY166" fmla="*/ 4722019 h 5143500"/>
                <a:gd name="connsiteX167" fmla="*/ 4707731 w 5143500"/>
                <a:gd name="connsiteY167" fmla="*/ 4722019 h 5143500"/>
                <a:gd name="connsiteX168" fmla="*/ 4707731 w 5143500"/>
                <a:gd name="connsiteY168" fmla="*/ 5143500 h 5143500"/>
                <a:gd name="connsiteX169" fmla="*/ 4722019 w 5143500"/>
                <a:gd name="connsiteY169" fmla="*/ 5143500 h 5143500"/>
                <a:gd name="connsiteX170" fmla="*/ 4722019 w 5143500"/>
                <a:gd name="connsiteY170" fmla="*/ 4722019 h 5143500"/>
                <a:gd name="connsiteX171" fmla="*/ 5143500 w 5143500"/>
                <a:gd name="connsiteY171" fmla="*/ 4722019 h 5143500"/>
                <a:gd name="connsiteX172" fmla="*/ 5143500 w 5143500"/>
                <a:gd name="connsiteY172" fmla="*/ 4707731 h 5143500"/>
                <a:gd name="connsiteX173" fmla="*/ 4279106 w 5143500"/>
                <a:gd name="connsiteY173" fmla="*/ 3436144 h 5143500"/>
                <a:gd name="connsiteX174" fmla="*/ 4279106 w 5143500"/>
                <a:gd name="connsiteY174" fmla="*/ 3850481 h 5143500"/>
                <a:gd name="connsiteX175" fmla="*/ 3864769 w 5143500"/>
                <a:gd name="connsiteY175" fmla="*/ 3850481 h 5143500"/>
                <a:gd name="connsiteX176" fmla="*/ 3864769 w 5143500"/>
                <a:gd name="connsiteY176" fmla="*/ 3436144 h 5143500"/>
                <a:gd name="connsiteX177" fmla="*/ 4279106 w 5143500"/>
                <a:gd name="connsiteY177" fmla="*/ 3436144 h 5143500"/>
                <a:gd name="connsiteX178" fmla="*/ 3850481 w 5143500"/>
                <a:gd name="connsiteY178" fmla="*/ 3850481 h 5143500"/>
                <a:gd name="connsiteX179" fmla="*/ 3436144 w 5143500"/>
                <a:gd name="connsiteY179" fmla="*/ 3850481 h 5143500"/>
                <a:gd name="connsiteX180" fmla="*/ 3436144 w 5143500"/>
                <a:gd name="connsiteY180" fmla="*/ 3436144 h 5143500"/>
                <a:gd name="connsiteX181" fmla="*/ 3850481 w 5143500"/>
                <a:gd name="connsiteY181" fmla="*/ 3436144 h 5143500"/>
                <a:gd name="connsiteX182" fmla="*/ 3850481 w 5143500"/>
                <a:gd name="connsiteY182" fmla="*/ 3850481 h 5143500"/>
                <a:gd name="connsiteX183" fmla="*/ 3850481 w 5143500"/>
                <a:gd name="connsiteY183" fmla="*/ 3421856 h 5143500"/>
                <a:gd name="connsiteX184" fmla="*/ 3436144 w 5143500"/>
                <a:gd name="connsiteY184" fmla="*/ 3421856 h 5143500"/>
                <a:gd name="connsiteX185" fmla="*/ 3436144 w 5143500"/>
                <a:gd name="connsiteY185" fmla="*/ 3007519 h 5143500"/>
                <a:gd name="connsiteX186" fmla="*/ 3850481 w 5143500"/>
                <a:gd name="connsiteY186" fmla="*/ 3007519 h 5143500"/>
                <a:gd name="connsiteX187" fmla="*/ 3850481 w 5143500"/>
                <a:gd name="connsiteY187" fmla="*/ 3421856 h 5143500"/>
                <a:gd name="connsiteX188" fmla="*/ 1721644 w 5143500"/>
                <a:gd name="connsiteY188" fmla="*/ 1293019 h 5143500"/>
                <a:gd name="connsiteX189" fmla="*/ 2135981 w 5143500"/>
                <a:gd name="connsiteY189" fmla="*/ 1293019 h 5143500"/>
                <a:gd name="connsiteX190" fmla="*/ 2135981 w 5143500"/>
                <a:gd name="connsiteY190" fmla="*/ 1707356 h 5143500"/>
                <a:gd name="connsiteX191" fmla="*/ 1721644 w 5143500"/>
                <a:gd name="connsiteY191" fmla="*/ 1707356 h 5143500"/>
                <a:gd name="connsiteX192" fmla="*/ 1721644 w 5143500"/>
                <a:gd name="connsiteY192" fmla="*/ 1293019 h 5143500"/>
                <a:gd name="connsiteX193" fmla="*/ 1707356 w 5143500"/>
                <a:gd name="connsiteY193" fmla="*/ 1707356 h 5143500"/>
                <a:gd name="connsiteX194" fmla="*/ 1293019 w 5143500"/>
                <a:gd name="connsiteY194" fmla="*/ 1707356 h 5143500"/>
                <a:gd name="connsiteX195" fmla="*/ 1293019 w 5143500"/>
                <a:gd name="connsiteY195" fmla="*/ 1293019 h 5143500"/>
                <a:gd name="connsiteX196" fmla="*/ 1707356 w 5143500"/>
                <a:gd name="connsiteY196" fmla="*/ 1293019 h 5143500"/>
                <a:gd name="connsiteX197" fmla="*/ 1707356 w 5143500"/>
                <a:gd name="connsiteY197" fmla="*/ 1707356 h 5143500"/>
                <a:gd name="connsiteX198" fmla="*/ 2135981 w 5143500"/>
                <a:gd name="connsiteY198" fmla="*/ 1721644 h 5143500"/>
                <a:gd name="connsiteX199" fmla="*/ 2135981 w 5143500"/>
                <a:gd name="connsiteY199" fmla="*/ 2135981 h 5143500"/>
                <a:gd name="connsiteX200" fmla="*/ 1721644 w 5143500"/>
                <a:gd name="connsiteY200" fmla="*/ 2135981 h 5143500"/>
                <a:gd name="connsiteX201" fmla="*/ 1721644 w 5143500"/>
                <a:gd name="connsiteY201" fmla="*/ 1721644 h 5143500"/>
                <a:gd name="connsiteX202" fmla="*/ 2135981 w 5143500"/>
                <a:gd name="connsiteY202" fmla="*/ 1721644 h 5143500"/>
                <a:gd name="connsiteX203" fmla="*/ 2578894 w 5143500"/>
                <a:gd name="connsiteY203" fmla="*/ 2135981 h 5143500"/>
                <a:gd name="connsiteX204" fmla="*/ 2578894 w 5143500"/>
                <a:gd name="connsiteY204" fmla="*/ 1721644 h 5143500"/>
                <a:gd name="connsiteX205" fmla="*/ 2993231 w 5143500"/>
                <a:gd name="connsiteY205" fmla="*/ 1721644 h 5143500"/>
                <a:gd name="connsiteX206" fmla="*/ 2993231 w 5143500"/>
                <a:gd name="connsiteY206" fmla="*/ 2135981 h 5143500"/>
                <a:gd name="connsiteX207" fmla="*/ 2578894 w 5143500"/>
                <a:gd name="connsiteY207" fmla="*/ 2135981 h 5143500"/>
                <a:gd name="connsiteX208" fmla="*/ 2993231 w 5143500"/>
                <a:gd name="connsiteY208" fmla="*/ 2150269 h 5143500"/>
                <a:gd name="connsiteX209" fmla="*/ 2993231 w 5143500"/>
                <a:gd name="connsiteY209" fmla="*/ 2564606 h 5143500"/>
                <a:gd name="connsiteX210" fmla="*/ 2578894 w 5143500"/>
                <a:gd name="connsiteY210" fmla="*/ 2564606 h 5143500"/>
                <a:gd name="connsiteX211" fmla="*/ 2578894 w 5143500"/>
                <a:gd name="connsiteY211" fmla="*/ 2150269 h 5143500"/>
                <a:gd name="connsiteX212" fmla="*/ 2993231 w 5143500"/>
                <a:gd name="connsiteY212" fmla="*/ 2150269 h 5143500"/>
                <a:gd name="connsiteX213" fmla="*/ 2564606 w 5143500"/>
                <a:gd name="connsiteY213" fmla="*/ 2135981 h 5143500"/>
                <a:gd name="connsiteX214" fmla="*/ 2150269 w 5143500"/>
                <a:gd name="connsiteY214" fmla="*/ 2135981 h 5143500"/>
                <a:gd name="connsiteX215" fmla="*/ 2150269 w 5143500"/>
                <a:gd name="connsiteY215" fmla="*/ 1721644 h 5143500"/>
                <a:gd name="connsiteX216" fmla="*/ 2564606 w 5143500"/>
                <a:gd name="connsiteY216" fmla="*/ 1721644 h 5143500"/>
                <a:gd name="connsiteX217" fmla="*/ 2564606 w 5143500"/>
                <a:gd name="connsiteY217" fmla="*/ 2135981 h 5143500"/>
                <a:gd name="connsiteX218" fmla="*/ 2135981 w 5143500"/>
                <a:gd name="connsiteY218" fmla="*/ 2150269 h 5143500"/>
                <a:gd name="connsiteX219" fmla="*/ 2135981 w 5143500"/>
                <a:gd name="connsiteY219" fmla="*/ 2564606 h 5143500"/>
                <a:gd name="connsiteX220" fmla="*/ 1721644 w 5143500"/>
                <a:gd name="connsiteY220" fmla="*/ 2564606 h 5143500"/>
                <a:gd name="connsiteX221" fmla="*/ 1721644 w 5143500"/>
                <a:gd name="connsiteY221" fmla="*/ 2150269 h 5143500"/>
                <a:gd name="connsiteX222" fmla="*/ 2135981 w 5143500"/>
                <a:gd name="connsiteY222" fmla="*/ 2150269 h 5143500"/>
                <a:gd name="connsiteX223" fmla="*/ 2150269 w 5143500"/>
                <a:gd name="connsiteY223" fmla="*/ 2150269 h 5143500"/>
                <a:gd name="connsiteX224" fmla="*/ 2564606 w 5143500"/>
                <a:gd name="connsiteY224" fmla="*/ 2150269 h 5143500"/>
                <a:gd name="connsiteX225" fmla="*/ 2564606 w 5143500"/>
                <a:gd name="connsiteY225" fmla="*/ 2564606 h 5143500"/>
                <a:gd name="connsiteX226" fmla="*/ 2150269 w 5143500"/>
                <a:gd name="connsiteY226" fmla="*/ 2564606 h 5143500"/>
                <a:gd name="connsiteX227" fmla="*/ 2150269 w 5143500"/>
                <a:gd name="connsiteY227" fmla="*/ 2150269 h 5143500"/>
                <a:gd name="connsiteX228" fmla="*/ 2564606 w 5143500"/>
                <a:gd name="connsiteY228" fmla="*/ 2578894 h 5143500"/>
                <a:gd name="connsiteX229" fmla="*/ 2564606 w 5143500"/>
                <a:gd name="connsiteY229" fmla="*/ 2993231 h 5143500"/>
                <a:gd name="connsiteX230" fmla="*/ 2150269 w 5143500"/>
                <a:gd name="connsiteY230" fmla="*/ 2993231 h 5143500"/>
                <a:gd name="connsiteX231" fmla="*/ 2150269 w 5143500"/>
                <a:gd name="connsiteY231" fmla="*/ 2578894 h 5143500"/>
                <a:gd name="connsiteX232" fmla="*/ 2564606 w 5143500"/>
                <a:gd name="connsiteY232" fmla="*/ 2578894 h 5143500"/>
                <a:gd name="connsiteX233" fmla="*/ 2578894 w 5143500"/>
                <a:gd name="connsiteY233" fmla="*/ 2578894 h 5143500"/>
                <a:gd name="connsiteX234" fmla="*/ 2993231 w 5143500"/>
                <a:gd name="connsiteY234" fmla="*/ 2578894 h 5143500"/>
                <a:gd name="connsiteX235" fmla="*/ 2993231 w 5143500"/>
                <a:gd name="connsiteY235" fmla="*/ 2993231 h 5143500"/>
                <a:gd name="connsiteX236" fmla="*/ 2578894 w 5143500"/>
                <a:gd name="connsiteY236" fmla="*/ 2993231 h 5143500"/>
                <a:gd name="connsiteX237" fmla="*/ 2578894 w 5143500"/>
                <a:gd name="connsiteY237" fmla="*/ 2578894 h 5143500"/>
                <a:gd name="connsiteX238" fmla="*/ 3007519 w 5143500"/>
                <a:gd name="connsiteY238" fmla="*/ 2578894 h 5143500"/>
                <a:gd name="connsiteX239" fmla="*/ 3421856 w 5143500"/>
                <a:gd name="connsiteY239" fmla="*/ 2578894 h 5143500"/>
                <a:gd name="connsiteX240" fmla="*/ 3421856 w 5143500"/>
                <a:gd name="connsiteY240" fmla="*/ 2993231 h 5143500"/>
                <a:gd name="connsiteX241" fmla="*/ 3007519 w 5143500"/>
                <a:gd name="connsiteY241" fmla="*/ 2993231 h 5143500"/>
                <a:gd name="connsiteX242" fmla="*/ 3007519 w 5143500"/>
                <a:gd name="connsiteY242" fmla="*/ 2578894 h 5143500"/>
                <a:gd name="connsiteX243" fmla="*/ 2993231 w 5143500"/>
                <a:gd name="connsiteY243" fmla="*/ 3007519 h 5143500"/>
                <a:gd name="connsiteX244" fmla="*/ 2993231 w 5143500"/>
                <a:gd name="connsiteY244" fmla="*/ 3421856 h 5143500"/>
                <a:gd name="connsiteX245" fmla="*/ 2578894 w 5143500"/>
                <a:gd name="connsiteY245" fmla="*/ 3421856 h 5143500"/>
                <a:gd name="connsiteX246" fmla="*/ 2578894 w 5143500"/>
                <a:gd name="connsiteY246" fmla="*/ 3007519 h 5143500"/>
                <a:gd name="connsiteX247" fmla="*/ 2993231 w 5143500"/>
                <a:gd name="connsiteY247" fmla="*/ 3007519 h 5143500"/>
                <a:gd name="connsiteX248" fmla="*/ 3007519 w 5143500"/>
                <a:gd name="connsiteY248" fmla="*/ 3007519 h 5143500"/>
                <a:gd name="connsiteX249" fmla="*/ 3421856 w 5143500"/>
                <a:gd name="connsiteY249" fmla="*/ 3007519 h 5143500"/>
                <a:gd name="connsiteX250" fmla="*/ 3421856 w 5143500"/>
                <a:gd name="connsiteY250" fmla="*/ 3421856 h 5143500"/>
                <a:gd name="connsiteX251" fmla="*/ 3007519 w 5143500"/>
                <a:gd name="connsiteY251" fmla="*/ 3421856 h 5143500"/>
                <a:gd name="connsiteX252" fmla="*/ 3007519 w 5143500"/>
                <a:gd name="connsiteY252" fmla="*/ 3007519 h 5143500"/>
                <a:gd name="connsiteX253" fmla="*/ 3850481 w 5143500"/>
                <a:gd name="connsiteY253" fmla="*/ 2578894 h 5143500"/>
                <a:gd name="connsiteX254" fmla="*/ 3850481 w 5143500"/>
                <a:gd name="connsiteY254" fmla="*/ 2993231 h 5143500"/>
                <a:gd name="connsiteX255" fmla="*/ 3436144 w 5143500"/>
                <a:gd name="connsiteY255" fmla="*/ 2993231 h 5143500"/>
                <a:gd name="connsiteX256" fmla="*/ 3436144 w 5143500"/>
                <a:gd name="connsiteY256" fmla="*/ 2578894 h 5143500"/>
                <a:gd name="connsiteX257" fmla="*/ 3850481 w 5143500"/>
                <a:gd name="connsiteY257" fmla="*/ 2578894 h 5143500"/>
                <a:gd name="connsiteX258" fmla="*/ 3421856 w 5143500"/>
                <a:gd name="connsiteY258" fmla="*/ 2564606 h 5143500"/>
                <a:gd name="connsiteX259" fmla="*/ 3007519 w 5143500"/>
                <a:gd name="connsiteY259" fmla="*/ 2564606 h 5143500"/>
                <a:gd name="connsiteX260" fmla="*/ 3007519 w 5143500"/>
                <a:gd name="connsiteY260" fmla="*/ 2150269 h 5143500"/>
                <a:gd name="connsiteX261" fmla="*/ 3421856 w 5143500"/>
                <a:gd name="connsiteY261" fmla="*/ 2150269 h 5143500"/>
                <a:gd name="connsiteX262" fmla="*/ 3421856 w 5143500"/>
                <a:gd name="connsiteY262" fmla="*/ 2564606 h 5143500"/>
                <a:gd name="connsiteX263" fmla="*/ 3421856 w 5143500"/>
                <a:gd name="connsiteY263" fmla="*/ 1721644 h 5143500"/>
                <a:gd name="connsiteX264" fmla="*/ 3421856 w 5143500"/>
                <a:gd name="connsiteY264" fmla="*/ 2135981 h 5143500"/>
                <a:gd name="connsiteX265" fmla="*/ 3007519 w 5143500"/>
                <a:gd name="connsiteY265" fmla="*/ 2135981 h 5143500"/>
                <a:gd name="connsiteX266" fmla="*/ 3007519 w 5143500"/>
                <a:gd name="connsiteY266" fmla="*/ 1721644 h 5143500"/>
                <a:gd name="connsiteX267" fmla="*/ 3421856 w 5143500"/>
                <a:gd name="connsiteY267" fmla="*/ 1721644 h 5143500"/>
                <a:gd name="connsiteX268" fmla="*/ 2993231 w 5143500"/>
                <a:gd name="connsiteY268" fmla="*/ 1293019 h 5143500"/>
                <a:gd name="connsiteX269" fmla="*/ 2993231 w 5143500"/>
                <a:gd name="connsiteY269" fmla="*/ 1707356 h 5143500"/>
                <a:gd name="connsiteX270" fmla="*/ 2578894 w 5143500"/>
                <a:gd name="connsiteY270" fmla="*/ 1707356 h 5143500"/>
                <a:gd name="connsiteX271" fmla="*/ 2578894 w 5143500"/>
                <a:gd name="connsiteY271" fmla="*/ 1293019 h 5143500"/>
                <a:gd name="connsiteX272" fmla="*/ 2993231 w 5143500"/>
                <a:gd name="connsiteY272" fmla="*/ 1293019 h 5143500"/>
                <a:gd name="connsiteX273" fmla="*/ 2564606 w 5143500"/>
                <a:gd name="connsiteY273" fmla="*/ 1293019 h 5143500"/>
                <a:gd name="connsiteX274" fmla="*/ 2564606 w 5143500"/>
                <a:gd name="connsiteY274" fmla="*/ 1707356 h 5143500"/>
                <a:gd name="connsiteX275" fmla="*/ 2150269 w 5143500"/>
                <a:gd name="connsiteY275" fmla="*/ 1707356 h 5143500"/>
                <a:gd name="connsiteX276" fmla="*/ 2150269 w 5143500"/>
                <a:gd name="connsiteY276" fmla="*/ 1293019 h 5143500"/>
                <a:gd name="connsiteX277" fmla="*/ 2564606 w 5143500"/>
                <a:gd name="connsiteY277" fmla="*/ 1293019 h 5143500"/>
                <a:gd name="connsiteX278" fmla="*/ 2135981 w 5143500"/>
                <a:gd name="connsiteY278" fmla="*/ 864394 h 5143500"/>
                <a:gd name="connsiteX279" fmla="*/ 2135981 w 5143500"/>
                <a:gd name="connsiteY279" fmla="*/ 1278731 h 5143500"/>
                <a:gd name="connsiteX280" fmla="*/ 1721644 w 5143500"/>
                <a:gd name="connsiteY280" fmla="*/ 1278731 h 5143500"/>
                <a:gd name="connsiteX281" fmla="*/ 1721644 w 5143500"/>
                <a:gd name="connsiteY281" fmla="*/ 864394 h 5143500"/>
                <a:gd name="connsiteX282" fmla="*/ 2135981 w 5143500"/>
                <a:gd name="connsiteY282" fmla="*/ 864394 h 5143500"/>
                <a:gd name="connsiteX283" fmla="*/ 1707356 w 5143500"/>
                <a:gd name="connsiteY283" fmla="*/ 864394 h 5143500"/>
                <a:gd name="connsiteX284" fmla="*/ 1707356 w 5143500"/>
                <a:gd name="connsiteY284" fmla="*/ 1278731 h 5143500"/>
                <a:gd name="connsiteX285" fmla="*/ 1293019 w 5143500"/>
                <a:gd name="connsiteY285" fmla="*/ 1278731 h 5143500"/>
                <a:gd name="connsiteX286" fmla="*/ 1293019 w 5143500"/>
                <a:gd name="connsiteY286" fmla="*/ 864394 h 5143500"/>
                <a:gd name="connsiteX287" fmla="*/ 1707356 w 5143500"/>
                <a:gd name="connsiteY287" fmla="*/ 864394 h 5143500"/>
                <a:gd name="connsiteX288" fmla="*/ 1278731 w 5143500"/>
                <a:gd name="connsiteY288" fmla="*/ 435769 h 5143500"/>
                <a:gd name="connsiteX289" fmla="*/ 1278731 w 5143500"/>
                <a:gd name="connsiteY289" fmla="*/ 850106 h 5143500"/>
                <a:gd name="connsiteX290" fmla="*/ 864394 w 5143500"/>
                <a:gd name="connsiteY290" fmla="*/ 850106 h 5143500"/>
                <a:gd name="connsiteX291" fmla="*/ 864394 w 5143500"/>
                <a:gd name="connsiteY291" fmla="*/ 435769 h 5143500"/>
                <a:gd name="connsiteX292" fmla="*/ 1278731 w 5143500"/>
                <a:gd name="connsiteY292" fmla="*/ 435769 h 5143500"/>
                <a:gd name="connsiteX293" fmla="*/ 435769 w 5143500"/>
                <a:gd name="connsiteY293" fmla="*/ 850106 h 5143500"/>
                <a:gd name="connsiteX294" fmla="*/ 435769 w 5143500"/>
                <a:gd name="connsiteY294" fmla="*/ 435769 h 5143500"/>
                <a:gd name="connsiteX295" fmla="*/ 850106 w 5143500"/>
                <a:gd name="connsiteY295" fmla="*/ 435769 h 5143500"/>
                <a:gd name="connsiteX296" fmla="*/ 850106 w 5143500"/>
                <a:gd name="connsiteY296" fmla="*/ 850106 h 5143500"/>
                <a:gd name="connsiteX297" fmla="*/ 435769 w 5143500"/>
                <a:gd name="connsiteY297" fmla="*/ 850106 h 5143500"/>
                <a:gd name="connsiteX298" fmla="*/ 864394 w 5143500"/>
                <a:gd name="connsiteY298" fmla="*/ 864394 h 5143500"/>
                <a:gd name="connsiteX299" fmla="*/ 1278731 w 5143500"/>
                <a:gd name="connsiteY299" fmla="*/ 864394 h 5143500"/>
                <a:gd name="connsiteX300" fmla="*/ 1278731 w 5143500"/>
                <a:gd name="connsiteY300" fmla="*/ 1278731 h 5143500"/>
                <a:gd name="connsiteX301" fmla="*/ 864394 w 5143500"/>
                <a:gd name="connsiteY301" fmla="*/ 1278731 h 5143500"/>
                <a:gd name="connsiteX302" fmla="*/ 864394 w 5143500"/>
                <a:gd name="connsiteY302" fmla="*/ 864394 h 5143500"/>
                <a:gd name="connsiteX303" fmla="*/ 864394 w 5143500"/>
                <a:gd name="connsiteY303" fmla="*/ 1707356 h 5143500"/>
                <a:gd name="connsiteX304" fmla="*/ 864394 w 5143500"/>
                <a:gd name="connsiteY304" fmla="*/ 1293019 h 5143500"/>
                <a:gd name="connsiteX305" fmla="*/ 1278731 w 5143500"/>
                <a:gd name="connsiteY305" fmla="*/ 1293019 h 5143500"/>
                <a:gd name="connsiteX306" fmla="*/ 1278731 w 5143500"/>
                <a:gd name="connsiteY306" fmla="*/ 1707356 h 5143500"/>
                <a:gd name="connsiteX307" fmla="*/ 864394 w 5143500"/>
                <a:gd name="connsiteY307" fmla="*/ 1707356 h 5143500"/>
                <a:gd name="connsiteX308" fmla="*/ 1293019 w 5143500"/>
                <a:gd name="connsiteY308" fmla="*/ 1721644 h 5143500"/>
                <a:gd name="connsiteX309" fmla="*/ 1707356 w 5143500"/>
                <a:gd name="connsiteY309" fmla="*/ 1721644 h 5143500"/>
                <a:gd name="connsiteX310" fmla="*/ 1707356 w 5143500"/>
                <a:gd name="connsiteY310" fmla="*/ 2135981 h 5143500"/>
                <a:gd name="connsiteX311" fmla="*/ 1293019 w 5143500"/>
                <a:gd name="connsiteY311" fmla="*/ 2135981 h 5143500"/>
                <a:gd name="connsiteX312" fmla="*/ 1293019 w 5143500"/>
                <a:gd name="connsiteY312" fmla="*/ 1721644 h 5143500"/>
                <a:gd name="connsiteX313" fmla="*/ 1293019 w 5143500"/>
                <a:gd name="connsiteY313" fmla="*/ 2564606 h 5143500"/>
                <a:gd name="connsiteX314" fmla="*/ 1293019 w 5143500"/>
                <a:gd name="connsiteY314" fmla="*/ 2150269 h 5143500"/>
                <a:gd name="connsiteX315" fmla="*/ 1707356 w 5143500"/>
                <a:gd name="connsiteY315" fmla="*/ 2150269 h 5143500"/>
                <a:gd name="connsiteX316" fmla="*/ 1707356 w 5143500"/>
                <a:gd name="connsiteY316" fmla="*/ 2564606 h 5143500"/>
                <a:gd name="connsiteX317" fmla="*/ 1293019 w 5143500"/>
                <a:gd name="connsiteY317" fmla="*/ 2564606 h 5143500"/>
                <a:gd name="connsiteX318" fmla="*/ 1721644 w 5143500"/>
                <a:gd name="connsiteY318" fmla="*/ 2993231 h 5143500"/>
                <a:gd name="connsiteX319" fmla="*/ 1721644 w 5143500"/>
                <a:gd name="connsiteY319" fmla="*/ 2578894 h 5143500"/>
                <a:gd name="connsiteX320" fmla="*/ 2135981 w 5143500"/>
                <a:gd name="connsiteY320" fmla="*/ 2578894 h 5143500"/>
                <a:gd name="connsiteX321" fmla="*/ 2135981 w 5143500"/>
                <a:gd name="connsiteY321" fmla="*/ 2993231 h 5143500"/>
                <a:gd name="connsiteX322" fmla="*/ 1721644 w 5143500"/>
                <a:gd name="connsiteY322" fmla="*/ 2993231 h 5143500"/>
                <a:gd name="connsiteX323" fmla="*/ 2150269 w 5143500"/>
                <a:gd name="connsiteY323" fmla="*/ 3421856 h 5143500"/>
                <a:gd name="connsiteX324" fmla="*/ 2150269 w 5143500"/>
                <a:gd name="connsiteY324" fmla="*/ 3007519 h 5143500"/>
                <a:gd name="connsiteX325" fmla="*/ 2564606 w 5143500"/>
                <a:gd name="connsiteY325" fmla="*/ 3007519 h 5143500"/>
                <a:gd name="connsiteX326" fmla="*/ 2564606 w 5143500"/>
                <a:gd name="connsiteY326" fmla="*/ 3421856 h 5143500"/>
                <a:gd name="connsiteX327" fmla="*/ 2150269 w 5143500"/>
                <a:gd name="connsiteY327" fmla="*/ 3421856 h 5143500"/>
                <a:gd name="connsiteX328" fmla="*/ 2578894 w 5143500"/>
                <a:gd name="connsiteY328" fmla="*/ 3850481 h 5143500"/>
                <a:gd name="connsiteX329" fmla="*/ 2578894 w 5143500"/>
                <a:gd name="connsiteY329" fmla="*/ 3436144 h 5143500"/>
                <a:gd name="connsiteX330" fmla="*/ 2993231 w 5143500"/>
                <a:gd name="connsiteY330" fmla="*/ 3436144 h 5143500"/>
                <a:gd name="connsiteX331" fmla="*/ 2993231 w 5143500"/>
                <a:gd name="connsiteY331" fmla="*/ 3850481 h 5143500"/>
                <a:gd name="connsiteX332" fmla="*/ 2578894 w 5143500"/>
                <a:gd name="connsiteY332" fmla="*/ 3850481 h 5143500"/>
                <a:gd name="connsiteX333" fmla="*/ 3007519 w 5143500"/>
                <a:gd name="connsiteY333" fmla="*/ 3850481 h 5143500"/>
                <a:gd name="connsiteX334" fmla="*/ 3007519 w 5143500"/>
                <a:gd name="connsiteY334" fmla="*/ 3436144 h 5143500"/>
                <a:gd name="connsiteX335" fmla="*/ 3421856 w 5143500"/>
                <a:gd name="connsiteY335" fmla="*/ 3436144 h 5143500"/>
                <a:gd name="connsiteX336" fmla="*/ 3421856 w 5143500"/>
                <a:gd name="connsiteY336" fmla="*/ 3850481 h 5143500"/>
                <a:gd name="connsiteX337" fmla="*/ 3007519 w 5143500"/>
                <a:gd name="connsiteY337" fmla="*/ 3850481 h 5143500"/>
                <a:gd name="connsiteX338" fmla="*/ 3436144 w 5143500"/>
                <a:gd name="connsiteY338" fmla="*/ 4279106 h 5143500"/>
                <a:gd name="connsiteX339" fmla="*/ 3436144 w 5143500"/>
                <a:gd name="connsiteY339" fmla="*/ 3864769 h 5143500"/>
                <a:gd name="connsiteX340" fmla="*/ 3850481 w 5143500"/>
                <a:gd name="connsiteY340" fmla="*/ 3864769 h 5143500"/>
                <a:gd name="connsiteX341" fmla="*/ 3850481 w 5143500"/>
                <a:gd name="connsiteY341" fmla="*/ 4279106 h 5143500"/>
                <a:gd name="connsiteX342" fmla="*/ 3436144 w 5143500"/>
                <a:gd name="connsiteY342" fmla="*/ 4279106 h 5143500"/>
                <a:gd name="connsiteX343" fmla="*/ 3864769 w 5143500"/>
                <a:gd name="connsiteY343" fmla="*/ 4279106 h 5143500"/>
                <a:gd name="connsiteX344" fmla="*/ 3864769 w 5143500"/>
                <a:gd name="connsiteY344" fmla="*/ 3864769 h 5143500"/>
                <a:gd name="connsiteX345" fmla="*/ 4279106 w 5143500"/>
                <a:gd name="connsiteY345" fmla="*/ 3864769 h 5143500"/>
                <a:gd name="connsiteX346" fmla="*/ 4279106 w 5143500"/>
                <a:gd name="connsiteY346" fmla="*/ 4279106 h 5143500"/>
                <a:gd name="connsiteX347" fmla="*/ 3864769 w 5143500"/>
                <a:gd name="connsiteY347" fmla="*/ 4279106 h 5143500"/>
                <a:gd name="connsiteX348" fmla="*/ 4293394 w 5143500"/>
                <a:gd name="connsiteY348" fmla="*/ 4707731 h 5143500"/>
                <a:gd name="connsiteX349" fmla="*/ 4293394 w 5143500"/>
                <a:gd name="connsiteY349" fmla="*/ 4293394 h 5143500"/>
                <a:gd name="connsiteX350" fmla="*/ 4707731 w 5143500"/>
                <a:gd name="connsiteY350" fmla="*/ 4293394 h 5143500"/>
                <a:gd name="connsiteX351" fmla="*/ 4707731 w 5143500"/>
                <a:gd name="connsiteY351" fmla="*/ 4707731 h 5143500"/>
                <a:gd name="connsiteX352" fmla="*/ 4293394 w 5143500"/>
                <a:gd name="connsiteY352" fmla="*/ 4707731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Lst>
              <a:rect l="l" t="t" r="r" b="b"/>
              <a:pathLst>
                <a:path w="5143500" h="5143500">
                  <a:moveTo>
                    <a:pt x="5143500" y="4707731"/>
                  </a:moveTo>
                  <a:lnTo>
                    <a:pt x="4722019" y="4707731"/>
                  </a:lnTo>
                  <a:lnTo>
                    <a:pt x="4722019" y="4293394"/>
                  </a:lnTo>
                  <a:lnTo>
                    <a:pt x="4914900" y="4293394"/>
                  </a:lnTo>
                  <a:lnTo>
                    <a:pt x="4914900" y="4279106"/>
                  </a:lnTo>
                  <a:lnTo>
                    <a:pt x="4722019" y="4279106"/>
                  </a:lnTo>
                  <a:lnTo>
                    <a:pt x="4722019" y="1971675"/>
                  </a:lnTo>
                  <a:lnTo>
                    <a:pt x="4707731" y="1971675"/>
                  </a:lnTo>
                  <a:lnTo>
                    <a:pt x="4707731" y="4279106"/>
                  </a:lnTo>
                  <a:lnTo>
                    <a:pt x="4293394" y="4279106"/>
                  </a:lnTo>
                  <a:lnTo>
                    <a:pt x="4293394" y="3864769"/>
                  </a:lnTo>
                  <a:lnTo>
                    <a:pt x="4614863" y="3864769"/>
                  </a:lnTo>
                  <a:lnTo>
                    <a:pt x="4614863" y="3850481"/>
                  </a:lnTo>
                  <a:lnTo>
                    <a:pt x="4293394" y="3850481"/>
                  </a:lnTo>
                  <a:lnTo>
                    <a:pt x="4293394" y="3436144"/>
                  </a:lnTo>
                  <a:lnTo>
                    <a:pt x="4457700" y="3436144"/>
                  </a:lnTo>
                  <a:lnTo>
                    <a:pt x="4457700" y="3421856"/>
                  </a:lnTo>
                  <a:lnTo>
                    <a:pt x="4293394" y="3421856"/>
                  </a:lnTo>
                  <a:lnTo>
                    <a:pt x="4293394" y="1774508"/>
                  </a:lnTo>
                  <a:lnTo>
                    <a:pt x="4279106" y="1774508"/>
                  </a:lnTo>
                  <a:lnTo>
                    <a:pt x="4279106" y="3421856"/>
                  </a:lnTo>
                  <a:lnTo>
                    <a:pt x="3864769" y="3421856"/>
                  </a:lnTo>
                  <a:lnTo>
                    <a:pt x="3864769" y="3007519"/>
                  </a:lnTo>
                  <a:lnTo>
                    <a:pt x="4229100" y="3007519"/>
                  </a:lnTo>
                  <a:lnTo>
                    <a:pt x="4229100" y="2993231"/>
                  </a:lnTo>
                  <a:lnTo>
                    <a:pt x="3864769" y="2993231"/>
                  </a:lnTo>
                  <a:lnTo>
                    <a:pt x="3864769" y="2578894"/>
                  </a:lnTo>
                  <a:lnTo>
                    <a:pt x="4000500" y="2578894"/>
                  </a:lnTo>
                  <a:lnTo>
                    <a:pt x="4000500" y="2564606"/>
                  </a:lnTo>
                  <a:lnTo>
                    <a:pt x="3864769" y="2564606"/>
                  </a:lnTo>
                  <a:lnTo>
                    <a:pt x="3864769" y="1577340"/>
                  </a:lnTo>
                  <a:lnTo>
                    <a:pt x="3850481" y="1577340"/>
                  </a:lnTo>
                  <a:lnTo>
                    <a:pt x="3850481" y="2564606"/>
                  </a:lnTo>
                  <a:lnTo>
                    <a:pt x="3436144" y="2564606"/>
                  </a:lnTo>
                  <a:lnTo>
                    <a:pt x="3436144" y="2150269"/>
                  </a:lnTo>
                  <a:lnTo>
                    <a:pt x="3771900" y="2150269"/>
                  </a:lnTo>
                  <a:lnTo>
                    <a:pt x="3771900" y="2135981"/>
                  </a:lnTo>
                  <a:lnTo>
                    <a:pt x="3436144" y="2135981"/>
                  </a:lnTo>
                  <a:lnTo>
                    <a:pt x="3436144" y="1721644"/>
                  </a:lnTo>
                  <a:lnTo>
                    <a:pt x="3543300" y="1721644"/>
                  </a:lnTo>
                  <a:lnTo>
                    <a:pt x="3543300" y="1707356"/>
                  </a:lnTo>
                  <a:lnTo>
                    <a:pt x="3436144" y="1707356"/>
                  </a:lnTo>
                  <a:lnTo>
                    <a:pt x="3436144" y="1380173"/>
                  </a:lnTo>
                  <a:lnTo>
                    <a:pt x="3421856" y="1380173"/>
                  </a:lnTo>
                  <a:lnTo>
                    <a:pt x="3421856" y="1707356"/>
                  </a:lnTo>
                  <a:lnTo>
                    <a:pt x="3007519" y="1707356"/>
                  </a:lnTo>
                  <a:lnTo>
                    <a:pt x="3007519" y="1293019"/>
                  </a:lnTo>
                  <a:lnTo>
                    <a:pt x="3314700" y="1293019"/>
                  </a:lnTo>
                  <a:lnTo>
                    <a:pt x="3314700" y="1278731"/>
                  </a:lnTo>
                  <a:lnTo>
                    <a:pt x="3007519" y="1278731"/>
                  </a:lnTo>
                  <a:lnTo>
                    <a:pt x="3007519" y="1183005"/>
                  </a:lnTo>
                  <a:lnTo>
                    <a:pt x="2993231" y="1183005"/>
                  </a:lnTo>
                  <a:lnTo>
                    <a:pt x="2993231" y="1278731"/>
                  </a:lnTo>
                  <a:lnTo>
                    <a:pt x="2578894" y="1278731"/>
                  </a:lnTo>
                  <a:lnTo>
                    <a:pt x="2578894" y="985838"/>
                  </a:lnTo>
                  <a:lnTo>
                    <a:pt x="2564606" y="985838"/>
                  </a:lnTo>
                  <a:lnTo>
                    <a:pt x="2564606" y="1278731"/>
                  </a:lnTo>
                  <a:lnTo>
                    <a:pt x="2150269" y="1278731"/>
                  </a:lnTo>
                  <a:lnTo>
                    <a:pt x="2150269" y="864394"/>
                  </a:lnTo>
                  <a:lnTo>
                    <a:pt x="3086100" y="864394"/>
                  </a:lnTo>
                  <a:lnTo>
                    <a:pt x="3086100" y="850106"/>
                  </a:lnTo>
                  <a:lnTo>
                    <a:pt x="2150269" y="850106"/>
                  </a:lnTo>
                  <a:lnTo>
                    <a:pt x="2150269" y="788670"/>
                  </a:lnTo>
                  <a:lnTo>
                    <a:pt x="2135981" y="788670"/>
                  </a:lnTo>
                  <a:lnTo>
                    <a:pt x="2135981" y="850106"/>
                  </a:lnTo>
                  <a:lnTo>
                    <a:pt x="1721644" y="850106"/>
                  </a:lnTo>
                  <a:lnTo>
                    <a:pt x="1721644" y="591503"/>
                  </a:lnTo>
                  <a:lnTo>
                    <a:pt x="1707356" y="591503"/>
                  </a:lnTo>
                  <a:lnTo>
                    <a:pt x="1707356" y="850106"/>
                  </a:lnTo>
                  <a:lnTo>
                    <a:pt x="1293019" y="850106"/>
                  </a:lnTo>
                  <a:lnTo>
                    <a:pt x="1293019" y="435769"/>
                  </a:lnTo>
                  <a:lnTo>
                    <a:pt x="2857500" y="435769"/>
                  </a:lnTo>
                  <a:lnTo>
                    <a:pt x="2857500" y="421481"/>
                  </a:lnTo>
                  <a:lnTo>
                    <a:pt x="1293019" y="421481"/>
                  </a:lnTo>
                  <a:lnTo>
                    <a:pt x="1293019" y="394335"/>
                  </a:lnTo>
                  <a:lnTo>
                    <a:pt x="1278731" y="394335"/>
                  </a:lnTo>
                  <a:lnTo>
                    <a:pt x="1278731" y="421481"/>
                  </a:lnTo>
                  <a:lnTo>
                    <a:pt x="864394" y="421481"/>
                  </a:lnTo>
                  <a:lnTo>
                    <a:pt x="864394" y="197168"/>
                  </a:lnTo>
                  <a:lnTo>
                    <a:pt x="850106" y="197168"/>
                  </a:lnTo>
                  <a:lnTo>
                    <a:pt x="850106" y="421481"/>
                  </a:lnTo>
                  <a:lnTo>
                    <a:pt x="435769" y="421481"/>
                  </a:lnTo>
                  <a:lnTo>
                    <a:pt x="435769" y="0"/>
                  </a:lnTo>
                  <a:lnTo>
                    <a:pt x="421481" y="0"/>
                  </a:lnTo>
                  <a:lnTo>
                    <a:pt x="421481" y="421481"/>
                  </a:lnTo>
                  <a:lnTo>
                    <a:pt x="0" y="421481"/>
                  </a:lnTo>
                  <a:lnTo>
                    <a:pt x="0" y="435769"/>
                  </a:lnTo>
                  <a:lnTo>
                    <a:pt x="421481" y="435769"/>
                  </a:lnTo>
                  <a:lnTo>
                    <a:pt x="421481" y="850106"/>
                  </a:lnTo>
                  <a:lnTo>
                    <a:pt x="248603" y="850106"/>
                  </a:lnTo>
                  <a:lnTo>
                    <a:pt x="248603" y="864394"/>
                  </a:lnTo>
                  <a:lnTo>
                    <a:pt x="421481" y="864394"/>
                  </a:lnTo>
                  <a:lnTo>
                    <a:pt x="421481" y="2657475"/>
                  </a:lnTo>
                  <a:lnTo>
                    <a:pt x="435769" y="2657475"/>
                  </a:lnTo>
                  <a:lnTo>
                    <a:pt x="435769" y="864394"/>
                  </a:lnTo>
                  <a:lnTo>
                    <a:pt x="850106" y="864394"/>
                  </a:lnTo>
                  <a:lnTo>
                    <a:pt x="850106" y="1278731"/>
                  </a:lnTo>
                  <a:lnTo>
                    <a:pt x="497205" y="1278731"/>
                  </a:lnTo>
                  <a:lnTo>
                    <a:pt x="497205" y="1293019"/>
                  </a:lnTo>
                  <a:lnTo>
                    <a:pt x="850106" y="1293019"/>
                  </a:lnTo>
                  <a:lnTo>
                    <a:pt x="850106" y="1707356"/>
                  </a:lnTo>
                  <a:lnTo>
                    <a:pt x="745807" y="1707356"/>
                  </a:lnTo>
                  <a:lnTo>
                    <a:pt x="745807" y="1721644"/>
                  </a:lnTo>
                  <a:lnTo>
                    <a:pt x="850106" y="1721644"/>
                  </a:lnTo>
                  <a:lnTo>
                    <a:pt x="850106" y="2906078"/>
                  </a:lnTo>
                  <a:lnTo>
                    <a:pt x="864394" y="2906078"/>
                  </a:lnTo>
                  <a:lnTo>
                    <a:pt x="864394" y="1721644"/>
                  </a:lnTo>
                  <a:lnTo>
                    <a:pt x="1278731" y="1721644"/>
                  </a:lnTo>
                  <a:lnTo>
                    <a:pt x="1278731" y="2135981"/>
                  </a:lnTo>
                  <a:lnTo>
                    <a:pt x="994410" y="2135981"/>
                  </a:lnTo>
                  <a:lnTo>
                    <a:pt x="994410" y="2150269"/>
                  </a:lnTo>
                  <a:lnTo>
                    <a:pt x="1278731" y="2150269"/>
                  </a:lnTo>
                  <a:lnTo>
                    <a:pt x="1278731" y="2564606"/>
                  </a:lnTo>
                  <a:lnTo>
                    <a:pt x="1243013" y="2564606"/>
                  </a:lnTo>
                  <a:lnTo>
                    <a:pt x="1243013" y="2578894"/>
                  </a:lnTo>
                  <a:lnTo>
                    <a:pt x="1278731" y="2578894"/>
                  </a:lnTo>
                  <a:lnTo>
                    <a:pt x="1278731" y="3154680"/>
                  </a:lnTo>
                  <a:lnTo>
                    <a:pt x="1293019" y="3154680"/>
                  </a:lnTo>
                  <a:lnTo>
                    <a:pt x="1293019" y="2578894"/>
                  </a:lnTo>
                  <a:lnTo>
                    <a:pt x="1707356" y="2578894"/>
                  </a:lnTo>
                  <a:lnTo>
                    <a:pt x="1707356" y="2993231"/>
                  </a:lnTo>
                  <a:lnTo>
                    <a:pt x="1491615" y="2993231"/>
                  </a:lnTo>
                  <a:lnTo>
                    <a:pt x="1491615" y="3007519"/>
                  </a:lnTo>
                  <a:lnTo>
                    <a:pt x="1707356" y="3007519"/>
                  </a:lnTo>
                  <a:lnTo>
                    <a:pt x="1707356" y="3403283"/>
                  </a:lnTo>
                  <a:lnTo>
                    <a:pt x="1721644" y="3403283"/>
                  </a:lnTo>
                  <a:lnTo>
                    <a:pt x="1721644" y="3007519"/>
                  </a:lnTo>
                  <a:lnTo>
                    <a:pt x="2135981" y="3007519"/>
                  </a:lnTo>
                  <a:lnTo>
                    <a:pt x="2135981" y="3421856"/>
                  </a:lnTo>
                  <a:lnTo>
                    <a:pt x="1740218" y="3421856"/>
                  </a:lnTo>
                  <a:lnTo>
                    <a:pt x="1740218" y="3436144"/>
                  </a:lnTo>
                  <a:lnTo>
                    <a:pt x="2135981" y="3436144"/>
                  </a:lnTo>
                  <a:lnTo>
                    <a:pt x="2135981" y="3651885"/>
                  </a:lnTo>
                  <a:lnTo>
                    <a:pt x="2150269" y="3651885"/>
                  </a:lnTo>
                  <a:lnTo>
                    <a:pt x="2150269" y="3436144"/>
                  </a:lnTo>
                  <a:lnTo>
                    <a:pt x="2564606" y="3436144"/>
                  </a:lnTo>
                  <a:lnTo>
                    <a:pt x="2564606" y="3850481"/>
                  </a:lnTo>
                  <a:lnTo>
                    <a:pt x="1988820" y="3850481"/>
                  </a:lnTo>
                  <a:lnTo>
                    <a:pt x="1988820" y="3864769"/>
                  </a:lnTo>
                  <a:lnTo>
                    <a:pt x="2564606" y="3864769"/>
                  </a:lnTo>
                  <a:lnTo>
                    <a:pt x="2564606" y="3900488"/>
                  </a:lnTo>
                  <a:lnTo>
                    <a:pt x="2578894" y="3900488"/>
                  </a:lnTo>
                  <a:lnTo>
                    <a:pt x="2578894" y="3864769"/>
                  </a:lnTo>
                  <a:lnTo>
                    <a:pt x="2993231" y="3864769"/>
                  </a:lnTo>
                  <a:lnTo>
                    <a:pt x="2993231" y="4149090"/>
                  </a:lnTo>
                  <a:lnTo>
                    <a:pt x="3007519" y="4149090"/>
                  </a:lnTo>
                  <a:lnTo>
                    <a:pt x="3007519" y="3864769"/>
                  </a:lnTo>
                  <a:lnTo>
                    <a:pt x="3421856" y="3864769"/>
                  </a:lnTo>
                  <a:lnTo>
                    <a:pt x="3421856" y="4279106"/>
                  </a:lnTo>
                  <a:lnTo>
                    <a:pt x="2237423" y="4279106"/>
                  </a:lnTo>
                  <a:lnTo>
                    <a:pt x="2237423" y="4293394"/>
                  </a:lnTo>
                  <a:lnTo>
                    <a:pt x="3421856" y="4293394"/>
                  </a:lnTo>
                  <a:lnTo>
                    <a:pt x="3421856" y="4397693"/>
                  </a:lnTo>
                  <a:lnTo>
                    <a:pt x="3436144" y="4397693"/>
                  </a:lnTo>
                  <a:lnTo>
                    <a:pt x="3436144" y="4293394"/>
                  </a:lnTo>
                  <a:lnTo>
                    <a:pt x="3850481" y="4293394"/>
                  </a:lnTo>
                  <a:lnTo>
                    <a:pt x="3850481" y="4646295"/>
                  </a:lnTo>
                  <a:lnTo>
                    <a:pt x="3864769" y="4646295"/>
                  </a:lnTo>
                  <a:lnTo>
                    <a:pt x="3864769" y="4293394"/>
                  </a:lnTo>
                  <a:lnTo>
                    <a:pt x="4279106" y="4293394"/>
                  </a:lnTo>
                  <a:lnTo>
                    <a:pt x="4279106" y="4707731"/>
                  </a:lnTo>
                  <a:lnTo>
                    <a:pt x="2486025" y="4707731"/>
                  </a:lnTo>
                  <a:lnTo>
                    <a:pt x="2486025" y="4722019"/>
                  </a:lnTo>
                  <a:lnTo>
                    <a:pt x="4279106" y="4722019"/>
                  </a:lnTo>
                  <a:lnTo>
                    <a:pt x="4279106" y="4894898"/>
                  </a:lnTo>
                  <a:lnTo>
                    <a:pt x="4293394" y="4894898"/>
                  </a:lnTo>
                  <a:lnTo>
                    <a:pt x="4293394" y="4722019"/>
                  </a:lnTo>
                  <a:lnTo>
                    <a:pt x="4707731" y="4722019"/>
                  </a:lnTo>
                  <a:lnTo>
                    <a:pt x="4707731" y="5143500"/>
                  </a:lnTo>
                  <a:lnTo>
                    <a:pt x="4722019" y="5143500"/>
                  </a:lnTo>
                  <a:lnTo>
                    <a:pt x="4722019" y="4722019"/>
                  </a:lnTo>
                  <a:lnTo>
                    <a:pt x="5143500" y="4722019"/>
                  </a:lnTo>
                  <a:lnTo>
                    <a:pt x="5143500" y="4707731"/>
                  </a:lnTo>
                  <a:close/>
                  <a:moveTo>
                    <a:pt x="4279106" y="3436144"/>
                  </a:moveTo>
                  <a:lnTo>
                    <a:pt x="4279106" y="3850481"/>
                  </a:lnTo>
                  <a:lnTo>
                    <a:pt x="3864769" y="3850481"/>
                  </a:lnTo>
                  <a:lnTo>
                    <a:pt x="3864769" y="3436144"/>
                  </a:lnTo>
                  <a:lnTo>
                    <a:pt x="4279106" y="3436144"/>
                  </a:lnTo>
                  <a:close/>
                  <a:moveTo>
                    <a:pt x="3850481" y="3850481"/>
                  </a:moveTo>
                  <a:lnTo>
                    <a:pt x="3436144" y="3850481"/>
                  </a:lnTo>
                  <a:lnTo>
                    <a:pt x="3436144" y="3436144"/>
                  </a:lnTo>
                  <a:lnTo>
                    <a:pt x="3850481" y="3436144"/>
                  </a:lnTo>
                  <a:lnTo>
                    <a:pt x="3850481" y="3850481"/>
                  </a:lnTo>
                  <a:close/>
                  <a:moveTo>
                    <a:pt x="3850481" y="3421856"/>
                  </a:moveTo>
                  <a:lnTo>
                    <a:pt x="3436144" y="3421856"/>
                  </a:lnTo>
                  <a:lnTo>
                    <a:pt x="3436144" y="3007519"/>
                  </a:lnTo>
                  <a:lnTo>
                    <a:pt x="3850481" y="3007519"/>
                  </a:lnTo>
                  <a:lnTo>
                    <a:pt x="3850481" y="3421856"/>
                  </a:lnTo>
                  <a:close/>
                  <a:moveTo>
                    <a:pt x="1721644" y="1293019"/>
                  </a:moveTo>
                  <a:lnTo>
                    <a:pt x="2135981" y="1293019"/>
                  </a:lnTo>
                  <a:lnTo>
                    <a:pt x="2135981" y="1707356"/>
                  </a:lnTo>
                  <a:lnTo>
                    <a:pt x="1721644" y="1707356"/>
                  </a:lnTo>
                  <a:lnTo>
                    <a:pt x="1721644" y="1293019"/>
                  </a:lnTo>
                  <a:close/>
                  <a:moveTo>
                    <a:pt x="1707356" y="1707356"/>
                  </a:moveTo>
                  <a:lnTo>
                    <a:pt x="1293019" y="1707356"/>
                  </a:lnTo>
                  <a:lnTo>
                    <a:pt x="1293019" y="1293019"/>
                  </a:lnTo>
                  <a:lnTo>
                    <a:pt x="1707356" y="1293019"/>
                  </a:lnTo>
                  <a:lnTo>
                    <a:pt x="1707356" y="1707356"/>
                  </a:lnTo>
                  <a:close/>
                  <a:moveTo>
                    <a:pt x="2135981" y="1721644"/>
                  </a:moveTo>
                  <a:lnTo>
                    <a:pt x="2135981" y="2135981"/>
                  </a:lnTo>
                  <a:lnTo>
                    <a:pt x="1721644" y="2135981"/>
                  </a:lnTo>
                  <a:lnTo>
                    <a:pt x="1721644" y="1721644"/>
                  </a:lnTo>
                  <a:lnTo>
                    <a:pt x="2135981" y="1721644"/>
                  </a:lnTo>
                  <a:close/>
                  <a:moveTo>
                    <a:pt x="2578894" y="2135981"/>
                  </a:moveTo>
                  <a:lnTo>
                    <a:pt x="2578894" y="1721644"/>
                  </a:lnTo>
                  <a:lnTo>
                    <a:pt x="2993231" y="1721644"/>
                  </a:lnTo>
                  <a:lnTo>
                    <a:pt x="2993231" y="2135981"/>
                  </a:lnTo>
                  <a:lnTo>
                    <a:pt x="2578894" y="2135981"/>
                  </a:lnTo>
                  <a:close/>
                  <a:moveTo>
                    <a:pt x="2993231" y="2150269"/>
                  </a:moveTo>
                  <a:lnTo>
                    <a:pt x="2993231" y="2564606"/>
                  </a:lnTo>
                  <a:lnTo>
                    <a:pt x="2578894" y="2564606"/>
                  </a:lnTo>
                  <a:lnTo>
                    <a:pt x="2578894" y="2150269"/>
                  </a:lnTo>
                  <a:lnTo>
                    <a:pt x="2993231" y="2150269"/>
                  </a:lnTo>
                  <a:close/>
                  <a:moveTo>
                    <a:pt x="2564606" y="2135981"/>
                  </a:moveTo>
                  <a:lnTo>
                    <a:pt x="2150269" y="2135981"/>
                  </a:lnTo>
                  <a:lnTo>
                    <a:pt x="2150269" y="1721644"/>
                  </a:lnTo>
                  <a:lnTo>
                    <a:pt x="2564606" y="1721644"/>
                  </a:lnTo>
                  <a:lnTo>
                    <a:pt x="2564606" y="2135981"/>
                  </a:lnTo>
                  <a:close/>
                  <a:moveTo>
                    <a:pt x="2135981" y="2150269"/>
                  </a:moveTo>
                  <a:lnTo>
                    <a:pt x="2135981" y="2564606"/>
                  </a:lnTo>
                  <a:lnTo>
                    <a:pt x="1721644" y="2564606"/>
                  </a:lnTo>
                  <a:lnTo>
                    <a:pt x="1721644" y="2150269"/>
                  </a:lnTo>
                  <a:lnTo>
                    <a:pt x="2135981" y="2150269"/>
                  </a:lnTo>
                  <a:close/>
                  <a:moveTo>
                    <a:pt x="2150269" y="2150269"/>
                  </a:moveTo>
                  <a:lnTo>
                    <a:pt x="2564606" y="2150269"/>
                  </a:lnTo>
                  <a:lnTo>
                    <a:pt x="2564606" y="2564606"/>
                  </a:lnTo>
                  <a:lnTo>
                    <a:pt x="2150269" y="2564606"/>
                  </a:lnTo>
                  <a:lnTo>
                    <a:pt x="2150269" y="2150269"/>
                  </a:lnTo>
                  <a:close/>
                  <a:moveTo>
                    <a:pt x="2564606" y="2578894"/>
                  </a:moveTo>
                  <a:lnTo>
                    <a:pt x="2564606" y="2993231"/>
                  </a:lnTo>
                  <a:lnTo>
                    <a:pt x="2150269" y="2993231"/>
                  </a:lnTo>
                  <a:lnTo>
                    <a:pt x="2150269" y="2578894"/>
                  </a:lnTo>
                  <a:lnTo>
                    <a:pt x="2564606" y="2578894"/>
                  </a:lnTo>
                  <a:close/>
                  <a:moveTo>
                    <a:pt x="2578894" y="2578894"/>
                  </a:moveTo>
                  <a:lnTo>
                    <a:pt x="2993231" y="2578894"/>
                  </a:lnTo>
                  <a:lnTo>
                    <a:pt x="2993231" y="2993231"/>
                  </a:lnTo>
                  <a:lnTo>
                    <a:pt x="2578894" y="2993231"/>
                  </a:lnTo>
                  <a:lnTo>
                    <a:pt x="2578894" y="2578894"/>
                  </a:lnTo>
                  <a:close/>
                  <a:moveTo>
                    <a:pt x="3007519" y="2578894"/>
                  </a:moveTo>
                  <a:lnTo>
                    <a:pt x="3421856" y="2578894"/>
                  </a:lnTo>
                  <a:lnTo>
                    <a:pt x="3421856" y="2993231"/>
                  </a:lnTo>
                  <a:lnTo>
                    <a:pt x="3007519" y="2993231"/>
                  </a:lnTo>
                  <a:lnTo>
                    <a:pt x="3007519" y="2578894"/>
                  </a:lnTo>
                  <a:close/>
                  <a:moveTo>
                    <a:pt x="2993231" y="3007519"/>
                  </a:moveTo>
                  <a:lnTo>
                    <a:pt x="2993231" y="3421856"/>
                  </a:lnTo>
                  <a:lnTo>
                    <a:pt x="2578894" y="3421856"/>
                  </a:lnTo>
                  <a:lnTo>
                    <a:pt x="2578894" y="3007519"/>
                  </a:lnTo>
                  <a:lnTo>
                    <a:pt x="2993231" y="3007519"/>
                  </a:lnTo>
                  <a:close/>
                  <a:moveTo>
                    <a:pt x="3007519" y="3007519"/>
                  </a:moveTo>
                  <a:lnTo>
                    <a:pt x="3421856" y="3007519"/>
                  </a:lnTo>
                  <a:lnTo>
                    <a:pt x="3421856" y="3421856"/>
                  </a:lnTo>
                  <a:lnTo>
                    <a:pt x="3007519" y="3421856"/>
                  </a:lnTo>
                  <a:lnTo>
                    <a:pt x="3007519" y="3007519"/>
                  </a:lnTo>
                  <a:close/>
                  <a:moveTo>
                    <a:pt x="3850481" y="2578894"/>
                  </a:moveTo>
                  <a:lnTo>
                    <a:pt x="3850481" y="2993231"/>
                  </a:lnTo>
                  <a:lnTo>
                    <a:pt x="3436144" y="2993231"/>
                  </a:lnTo>
                  <a:lnTo>
                    <a:pt x="3436144" y="2578894"/>
                  </a:lnTo>
                  <a:lnTo>
                    <a:pt x="3850481" y="2578894"/>
                  </a:lnTo>
                  <a:close/>
                  <a:moveTo>
                    <a:pt x="3421856" y="2564606"/>
                  </a:moveTo>
                  <a:lnTo>
                    <a:pt x="3007519" y="2564606"/>
                  </a:lnTo>
                  <a:lnTo>
                    <a:pt x="3007519" y="2150269"/>
                  </a:lnTo>
                  <a:lnTo>
                    <a:pt x="3421856" y="2150269"/>
                  </a:lnTo>
                  <a:lnTo>
                    <a:pt x="3421856" y="2564606"/>
                  </a:lnTo>
                  <a:close/>
                  <a:moveTo>
                    <a:pt x="3421856" y="1721644"/>
                  </a:moveTo>
                  <a:lnTo>
                    <a:pt x="3421856" y="2135981"/>
                  </a:lnTo>
                  <a:lnTo>
                    <a:pt x="3007519" y="2135981"/>
                  </a:lnTo>
                  <a:lnTo>
                    <a:pt x="3007519" y="1721644"/>
                  </a:lnTo>
                  <a:lnTo>
                    <a:pt x="3421856" y="1721644"/>
                  </a:lnTo>
                  <a:close/>
                  <a:moveTo>
                    <a:pt x="2993231" y="1293019"/>
                  </a:moveTo>
                  <a:lnTo>
                    <a:pt x="2993231" y="1707356"/>
                  </a:lnTo>
                  <a:lnTo>
                    <a:pt x="2578894" y="1707356"/>
                  </a:lnTo>
                  <a:lnTo>
                    <a:pt x="2578894" y="1293019"/>
                  </a:lnTo>
                  <a:lnTo>
                    <a:pt x="2993231" y="1293019"/>
                  </a:lnTo>
                  <a:close/>
                  <a:moveTo>
                    <a:pt x="2564606" y="1293019"/>
                  </a:moveTo>
                  <a:lnTo>
                    <a:pt x="2564606" y="1707356"/>
                  </a:lnTo>
                  <a:lnTo>
                    <a:pt x="2150269" y="1707356"/>
                  </a:lnTo>
                  <a:lnTo>
                    <a:pt x="2150269" y="1293019"/>
                  </a:lnTo>
                  <a:lnTo>
                    <a:pt x="2564606" y="1293019"/>
                  </a:lnTo>
                  <a:close/>
                  <a:moveTo>
                    <a:pt x="2135981" y="864394"/>
                  </a:moveTo>
                  <a:lnTo>
                    <a:pt x="2135981" y="1278731"/>
                  </a:lnTo>
                  <a:lnTo>
                    <a:pt x="1721644" y="1278731"/>
                  </a:lnTo>
                  <a:lnTo>
                    <a:pt x="1721644" y="864394"/>
                  </a:lnTo>
                  <a:lnTo>
                    <a:pt x="2135981" y="864394"/>
                  </a:lnTo>
                  <a:close/>
                  <a:moveTo>
                    <a:pt x="1707356" y="864394"/>
                  </a:moveTo>
                  <a:lnTo>
                    <a:pt x="1707356" y="1278731"/>
                  </a:lnTo>
                  <a:lnTo>
                    <a:pt x="1293019" y="1278731"/>
                  </a:lnTo>
                  <a:lnTo>
                    <a:pt x="1293019" y="864394"/>
                  </a:lnTo>
                  <a:lnTo>
                    <a:pt x="1707356" y="864394"/>
                  </a:lnTo>
                  <a:close/>
                  <a:moveTo>
                    <a:pt x="1278731" y="435769"/>
                  </a:moveTo>
                  <a:lnTo>
                    <a:pt x="1278731" y="850106"/>
                  </a:lnTo>
                  <a:lnTo>
                    <a:pt x="864394" y="850106"/>
                  </a:lnTo>
                  <a:lnTo>
                    <a:pt x="864394" y="435769"/>
                  </a:lnTo>
                  <a:lnTo>
                    <a:pt x="1278731" y="435769"/>
                  </a:lnTo>
                  <a:close/>
                  <a:moveTo>
                    <a:pt x="435769" y="850106"/>
                  </a:moveTo>
                  <a:lnTo>
                    <a:pt x="435769" y="435769"/>
                  </a:lnTo>
                  <a:lnTo>
                    <a:pt x="850106" y="435769"/>
                  </a:lnTo>
                  <a:lnTo>
                    <a:pt x="850106" y="850106"/>
                  </a:lnTo>
                  <a:lnTo>
                    <a:pt x="435769" y="850106"/>
                  </a:lnTo>
                  <a:close/>
                  <a:moveTo>
                    <a:pt x="864394" y="864394"/>
                  </a:moveTo>
                  <a:lnTo>
                    <a:pt x="1278731" y="864394"/>
                  </a:lnTo>
                  <a:lnTo>
                    <a:pt x="1278731" y="1278731"/>
                  </a:lnTo>
                  <a:lnTo>
                    <a:pt x="864394" y="1278731"/>
                  </a:lnTo>
                  <a:lnTo>
                    <a:pt x="864394" y="864394"/>
                  </a:lnTo>
                  <a:close/>
                  <a:moveTo>
                    <a:pt x="864394" y="1707356"/>
                  </a:moveTo>
                  <a:lnTo>
                    <a:pt x="864394" y="1293019"/>
                  </a:lnTo>
                  <a:lnTo>
                    <a:pt x="1278731" y="1293019"/>
                  </a:lnTo>
                  <a:lnTo>
                    <a:pt x="1278731" y="1707356"/>
                  </a:lnTo>
                  <a:lnTo>
                    <a:pt x="864394" y="1707356"/>
                  </a:lnTo>
                  <a:close/>
                  <a:moveTo>
                    <a:pt x="1293019" y="1721644"/>
                  </a:moveTo>
                  <a:lnTo>
                    <a:pt x="1707356" y="1721644"/>
                  </a:lnTo>
                  <a:lnTo>
                    <a:pt x="1707356" y="2135981"/>
                  </a:lnTo>
                  <a:lnTo>
                    <a:pt x="1293019" y="2135981"/>
                  </a:lnTo>
                  <a:lnTo>
                    <a:pt x="1293019" y="1721644"/>
                  </a:lnTo>
                  <a:close/>
                  <a:moveTo>
                    <a:pt x="1293019" y="2564606"/>
                  </a:moveTo>
                  <a:lnTo>
                    <a:pt x="1293019" y="2150269"/>
                  </a:lnTo>
                  <a:lnTo>
                    <a:pt x="1707356" y="2150269"/>
                  </a:lnTo>
                  <a:lnTo>
                    <a:pt x="1707356" y="2564606"/>
                  </a:lnTo>
                  <a:lnTo>
                    <a:pt x="1293019" y="2564606"/>
                  </a:lnTo>
                  <a:close/>
                  <a:moveTo>
                    <a:pt x="1721644" y="2993231"/>
                  </a:moveTo>
                  <a:lnTo>
                    <a:pt x="1721644" y="2578894"/>
                  </a:lnTo>
                  <a:lnTo>
                    <a:pt x="2135981" y="2578894"/>
                  </a:lnTo>
                  <a:lnTo>
                    <a:pt x="2135981" y="2993231"/>
                  </a:lnTo>
                  <a:lnTo>
                    <a:pt x="1721644" y="2993231"/>
                  </a:lnTo>
                  <a:close/>
                  <a:moveTo>
                    <a:pt x="2150269" y="3421856"/>
                  </a:moveTo>
                  <a:lnTo>
                    <a:pt x="2150269" y="3007519"/>
                  </a:lnTo>
                  <a:lnTo>
                    <a:pt x="2564606" y="3007519"/>
                  </a:lnTo>
                  <a:lnTo>
                    <a:pt x="2564606" y="3421856"/>
                  </a:lnTo>
                  <a:lnTo>
                    <a:pt x="2150269" y="3421856"/>
                  </a:lnTo>
                  <a:close/>
                  <a:moveTo>
                    <a:pt x="2578894" y="3850481"/>
                  </a:moveTo>
                  <a:lnTo>
                    <a:pt x="2578894" y="3436144"/>
                  </a:lnTo>
                  <a:lnTo>
                    <a:pt x="2993231" y="3436144"/>
                  </a:lnTo>
                  <a:lnTo>
                    <a:pt x="2993231" y="3850481"/>
                  </a:lnTo>
                  <a:lnTo>
                    <a:pt x="2578894" y="3850481"/>
                  </a:lnTo>
                  <a:close/>
                  <a:moveTo>
                    <a:pt x="3007519" y="3850481"/>
                  </a:moveTo>
                  <a:lnTo>
                    <a:pt x="3007519" y="3436144"/>
                  </a:lnTo>
                  <a:lnTo>
                    <a:pt x="3421856" y="3436144"/>
                  </a:lnTo>
                  <a:lnTo>
                    <a:pt x="3421856" y="3850481"/>
                  </a:lnTo>
                  <a:lnTo>
                    <a:pt x="3007519" y="3850481"/>
                  </a:lnTo>
                  <a:close/>
                  <a:moveTo>
                    <a:pt x="3436144" y="4279106"/>
                  </a:moveTo>
                  <a:lnTo>
                    <a:pt x="3436144" y="3864769"/>
                  </a:lnTo>
                  <a:lnTo>
                    <a:pt x="3850481" y="3864769"/>
                  </a:lnTo>
                  <a:lnTo>
                    <a:pt x="3850481" y="4279106"/>
                  </a:lnTo>
                  <a:lnTo>
                    <a:pt x="3436144" y="4279106"/>
                  </a:lnTo>
                  <a:close/>
                  <a:moveTo>
                    <a:pt x="3864769" y="4279106"/>
                  </a:moveTo>
                  <a:lnTo>
                    <a:pt x="3864769" y="3864769"/>
                  </a:lnTo>
                  <a:lnTo>
                    <a:pt x="4279106" y="3864769"/>
                  </a:lnTo>
                  <a:lnTo>
                    <a:pt x="4279106" y="4279106"/>
                  </a:lnTo>
                  <a:lnTo>
                    <a:pt x="3864769" y="4279106"/>
                  </a:lnTo>
                  <a:close/>
                  <a:moveTo>
                    <a:pt x="4293394" y="4707731"/>
                  </a:moveTo>
                  <a:lnTo>
                    <a:pt x="4293394" y="4293394"/>
                  </a:lnTo>
                  <a:lnTo>
                    <a:pt x="4707731" y="4293394"/>
                  </a:lnTo>
                  <a:lnTo>
                    <a:pt x="4707731" y="4707731"/>
                  </a:lnTo>
                  <a:lnTo>
                    <a:pt x="4293394" y="4707731"/>
                  </a:lnTo>
                  <a:close/>
                </a:path>
              </a:pathLst>
            </a:custGeom>
            <a:solidFill>
              <a:schemeClr val="bg1">
                <a:lumMod val="85000"/>
              </a:schemeClr>
            </a:solidFill>
            <a:ln w="7144" cap="flat">
              <a:noFill/>
              <a:prstDash val="solid"/>
              <a:miter/>
            </a:ln>
          </p:spPr>
          <p:txBody>
            <a:bodyPr rtlCol="0" anchor="ctr"/>
            <a:lstStyle/>
            <a:p>
              <a:endParaRPr lang="en-ID"/>
            </a:p>
          </p:txBody>
        </p:sp>
        <p:grpSp>
          <p:nvGrpSpPr>
            <p:cNvPr id="20" name="Graphic 16" descr="A grid with small circles">
              <a:extLst>
                <a:ext uri="{FF2B5EF4-FFF2-40B4-BE49-F238E27FC236}">
                  <a16:creationId xmlns:a16="http://schemas.microsoft.com/office/drawing/2014/main" id="{EDDA7A90-E837-4019-9556-DA1743574593}"/>
                </a:ext>
              </a:extLst>
            </p:cNvPr>
            <p:cNvGrpSpPr/>
            <p:nvPr/>
          </p:nvGrpSpPr>
          <p:grpSpPr>
            <a:xfrm>
              <a:off x="2539344" y="1070021"/>
              <a:ext cx="4114778" cy="3661864"/>
              <a:chOff x="2539344" y="1070021"/>
              <a:chExt cx="4114778" cy="3661864"/>
            </a:xfrm>
            <a:solidFill>
              <a:schemeClr val="bg1">
                <a:lumMod val="85000"/>
              </a:schemeClr>
            </a:solidFill>
          </p:grpSpPr>
          <p:sp>
            <p:nvSpPr>
              <p:cNvPr id="21" name="Freeform: Shape 20">
                <a:extLst>
                  <a:ext uri="{FF2B5EF4-FFF2-40B4-BE49-F238E27FC236}">
                    <a16:creationId xmlns:a16="http://schemas.microsoft.com/office/drawing/2014/main" id="{F43B459E-1025-4DE8-AD89-4D31DFD5D6D2}"/>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2" name="Freeform: Shape 21">
                <a:extLst>
                  <a:ext uri="{FF2B5EF4-FFF2-40B4-BE49-F238E27FC236}">
                    <a16:creationId xmlns:a16="http://schemas.microsoft.com/office/drawing/2014/main" id="{899B9862-213E-4172-81ED-2BF411DE0B45}"/>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3" name="Freeform: Shape 22">
                <a:extLst>
                  <a:ext uri="{FF2B5EF4-FFF2-40B4-BE49-F238E27FC236}">
                    <a16:creationId xmlns:a16="http://schemas.microsoft.com/office/drawing/2014/main" id="{8EBBCD6A-1648-46D7-99AA-01B4C520054F}"/>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4" name="Freeform: Shape 23">
                <a:extLst>
                  <a:ext uri="{FF2B5EF4-FFF2-40B4-BE49-F238E27FC236}">
                    <a16:creationId xmlns:a16="http://schemas.microsoft.com/office/drawing/2014/main" id="{C564B13C-4E65-488E-9B8D-4CFA8534B80C}"/>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5" name="Freeform: Shape 24">
                <a:extLst>
                  <a:ext uri="{FF2B5EF4-FFF2-40B4-BE49-F238E27FC236}">
                    <a16:creationId xmlns:a16="http://schemas.microsoft.com/office/drawing/2014/main" id="{968521AA-DD34-4A1C-B8DC-C93210B200C4}"/>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6" name="Freeform: Shape 25">
                <a:extLst>
                  <a:ext uri="{FF2B5EF4-FFF2-40B4-BE49-F238E27FC236}">
                    <a16:creationId xmlns:a16="http://schemas.microsoft.com/office/drawing/2014/main" id="{55EFCAF9-314C-4DD7-9987-49C7DFC7799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7" name="Freeform: Shape 26">
                <a:extLst>
                  <a:ext uri="{FF2B5EF4-FFF2-40B4-BE49-F238E27FC236}">
                    <a16:creationId xmlns:a16="http://schemas.microsoft.com/office/drawing/2014/main" id="{78AEE9E3-2131-4F73-AC8D-ED6CC6624816}"/>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8" name="Freeform: Shape 27">
                <a:extLst>
                  <a:ext uri="{FF2B5EF4-FFF2-40B4-BE49-F238E27FC236}">
                    <a16:creationId xmlns:a16="http://schemas.microsoft.com/office/drawing/2014/main" id="{9EF07D1A-17CE-4785-8D5B-101A964CE9C9}"/>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9" name="Freeform: Shape 28">
                <a:extLst>
                  <a:ext uri="{FF2B5EF4-FFF2-40B4-BE49-F238E27FC236}">
                    <a16:creationId xmlns:a16="http://schemas.microsoft.com/office/drawing/2014/main" id="{6CE0467A-A1E4-42D3-9A3C-3E64999912DE}"/>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0" name="Freeform: Shape 29">
                <a:extLst>
                  <a:ext uri="{FF2B5EF4-FFF2-40B4-BE49-F238E27FC236}">
                    <a16:creationId xmlns:a16="http://schemas.microsoft.com/office/drawing/2014/main" id="{8B0393F7-D0EF-447B-B302-AD7B1306CF14}"/>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1" name="Freeform: Shape 30">
                <a:extLst>
                  <a:ext uri="{FF2B5EF4-FFF2-40B4-BE49-F238E27FC236}">
                    <a16:creationId xmlns:a16="http://schemas.microsoft.com/office/drawing/2014/main" id="{A95D54DD-29DE-4AF5-9643-30ABE39EE07B}"/>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2" name="Freeform: Shape 31">
                <a:extLst>
                  <a:ext uri="{FF2B5EF4-FFF2-40B4-BE49-F238E27FC236}">
                    <a16:creationId xmlns:a16="http://schemas.microsoft.com/office/drawing/2014/main" id="{A34B8D81-B7B1-4DE2-B0DC-2E5B1FF842A7}"/>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3" name="Freeform: Shape 32">
                <a:extLst>
                  <a:ext uri="{FF2B5EF4-FFF2-40B4-BE49-F238E27FC236}">
                    <a16:creationId xmlns:a16="http://schemas.microsoft.com/office/drawing/2014/main" id="{A9CB124B-112A-4D37-AC9D-31D70352ACAC}"/>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4" name="Freeform: Shape 33">
                <a:extLst>
                  <a:ext uri="{FF2B5EF4-FFF2-40B4-BE49-F238E27FC236}">
                    <a16:creationId xmlns:a16="http://schemas.microsoft.com/office/drawing/2014/main" id="{5061342A-D540-45F5-810F-13CBD7258ACF}"/>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5" name="Freeform: Shape 34">
                <a:extLst>
                  <a:ext uri="{FF2B5EF4-FFF2-40B4-BE49-F238E27FC236}">
                    <a16:creationId xmlns:a16="http://schemas.microsoft.com/office/drawing/2014/main" id="{53069D54-68D5-419E-9519-AB30F769B1B6}"/>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6" name="Freeform: Shape 35">
                <a:extLst>
                  <a:ext uri="{FF2B5EF4-FFF2-40B4-BE49-F238E27FC236}">
                    <a16:creationId xmlns:a16="http://schemas.microsoft.com/office/drawing/2014/main" id="{53F7B644-FB30-4489-8D59-FD4678666722}"/>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7" name="Freeform: Shape 36">
                <a:extLst>
                  <a:ext uri="{FF2B5EF4-FFF2-40B4-BE49-F238E27FC236}">
                    <a16:creationId xmlns:a16="http://schemas.microsoft.com/office/drawing/2014/main" id="{B08716BF-F203-4C81-8B9C-D70D27CF2869}"/>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8" name="Freeform: Shape 37">
                <a:extLst>
                  <a:ext uri="{FF2B5EF4-FFF2-40B4-BE49-F238E27FC236}">
                    <a16:creationId xmlns:a16="http://schemas.microsoft.com/office/drawing/2014/main" id="{A3089454-77F5-4967-B11F-4BA3A19A0151}"/>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9" name="Freeform: Shape 38">
                <a:extLst>
                  <a:ext uri="{FF2B5EF4-FFF2-40B4-BE49-F238E27FC236}">
                    <a16:creationId xmlns:a16="http://schemas.microsoft.com/office/drawing/2014/main" id="{8D26BBD2-C9A9-4BA9-8529-CA5DE458F890}"/>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0" name="Freeform: Shape 39">
                <a:extLst>
                  <a:ext uri="{FF2B5EF4-FFF2-40B4-BE49-F238E27FC236}">
                    <a16:creationId xmlns:a16="http://schemas.microsoft.com/office/drawing/2014/main" id="{0F105391-7045-4D25-BAEA-22F36D7337AF}"/>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1" name="Freeform: Shape 40">
                <a:extLst>
                  <a:ext uri="{FF2B5EF4-FFF2-40B4-BE49-F238E27FC236}">
                    <a16:creationId xmlns:a16="http://schemas.microsoft.com/office/drawing/2014/main" id="{BF610C07-FBE5-48AF-A124-FD4B8ED9FF36}"/>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2" name="Freeform: Shape 41">
                <a:extLst>
                  <a:ext uri="{FF2B5EF4-FFF2-40B4-BE49-F238E27FC236}">
                    <a16:creationId xmlns:a16="http://schemas.microsoft.com/office/drawing/2014/main" id="{DB6D0933-7AC7-4A95-BEF1-462A9CE411B1}"/>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3" name="Freeform: Shape 42">
                <a:extLst>
                  <a:ext uri="{FF2B5EF4-FFF2-40B4-BE49-F238E27FC236}">
                    <a16:creationId xmlns:a16="http://schemas.microsoft.com/office/drawing/2014/main" id="{EDBF5E53-94F1-401E-A56F-A83CBF98B9F6}"/>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4" name="Freeform: Shape 43">
                <a:extLst>
                  <a:ext uri="{FF2B5EF4-FFF2-40B4-BE49-F238E27FC236}">
                    <a16:creationId xmlns:a16="http://schemas.microsoft.com/office/drawing/2014/main" id="{2FDB284D-F20A-4827-B641-644436A0E49C}"/>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5" name="Freeform: Shape 44">
                <a:extLst>
                  <a:ext uri="{FF2B5EF4-FFF2-40B4-BE49-F238E27FC236}">
                    <a16:creationId xmlns:a16="http://schemas.microsoft.com/office/drawing/2014/main" id="{62C81D95-521D-4518-9F9B-CA9F88D38120}"/>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grpSp>
      <p:sp>
        <p:nvSpPr>
          <p:cNvPr id="5" name="Rectangle: Rounded Corners 4">
            <a:extLst>
              <a:ext uri="{FF2B5EF4-FFF2-40B4-BE49-F238E27FC236}">
                <a16:creationId xmlns:a16="http://schemas.microsoft.com/office/drawing/2014/main" id="{64C1B263-5202-4BFE-88B3-A1A9A6A6A630}"/>
              </a:ext>
            </a:extLst>
          </p:cNvPr>
          <p:cNvSpPr/>
          <p:nvPr/>
        </p:nvSpPr>
        <p:spPr>
          <a:xfrm>
            <a:off x="836365" y="1144706"/>
            <a:ext cx="10519270" cy="4568588"/>
          </a:xfrm>
          <a:prstGeom prst="roundRect">
            <a:avLst>
              <a:gd name="adj" fmla="val 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15" name="Group 14">
            <a:extLst>
              <a:ext uri="{FF2B5EF4-FFF2-40B4-BE49-F238E27FC236}">
                <a16:creationId xmlns:a16="http://schemas.microsoft.com/office/drawing/2014/main" id="{E8D52EC6-70BE-4F92-BF40-0B4686F76CA6}"/>
              </a:ext>
            </a:extLst>
          </p:cNvPr>
          <p:cNvGrpSpPr/>
          <p:nvPr/>
        </p:nvGrpSpPr>
        <p:grpSpPr>
          <a:xfrm>
            <a:off x="5986149" y="2301431"/>
            <a:ext cx="5234553" cy="2193583"/>
            <a:chOff x="5986149" y="2234144"/>
            <a:chExt cx="5234553" cy="2193583"/>
          </a:xfrm>
        </p:grpSpPr>
        <p:sp>
          <p:nvSpPr>
            <p:cNvPr id="11" name="TextBox 10">
              <a:extLst>
                <a:ext uri="{FF2B5EF4-FFF2-40B4-BE49-F238E27FC236}">
                  <a16:creationId xmlns:a16="http://schemas.microsoft.com/office/drawing/2014/main" id="{26BAF87E-84DD-47D2-A5CA-D4E9ED327FC4}"/>
                </a:ext>
              </a:extLst>
            </p:cNvPr>
            <p:cNvSpPr txBox="1"/>
            <p:nvPr/>
          </p:nvSpPr>
          <p:spPr>
            <a:xfrm>
              <a:off x="5986149" y="2234144"/>
              <a:ext cx="5216206" cy="1569660"/>
            </a:xfrm>
            <a:prstGeom prst="rect">
              <a:avLst/>
            </a:prstGeom>
            <a:noFill/>
          </p:spPr>
          <p:txBody>
            <a:bodyPr wrap="square" rtlCol="0">
              <a:spAutoFit/>
            </a:bodyPr>
            <a:lstStyle/>
            <a:p>
              <a:r>
                <a:rPr lang="en-US" sz="4800" b="1">
                  <a:solidFill>
                    <a:schemeClr val="accent1"/>
                  </a:solidFill>
                  <a:latin typeface="Lato Black" panose="020F0A02020204030203" pitchFamily="34" charset="0"/>
                </a:rPr>
                <a:t>BUSINESS</a:t>
              </a:r>
            </a:p>
            <a:p>
              <a:r>
                <a:rPr lang="en-US" sz="4800" b="1">
                  <a:solidFill>
                    <a:schemeClr val="accent1"/>
                  </a:solidFill>
                  <a:latin typeface="Lato Black" panose="020F0A02020204030203" pitchFamily="34" charset="0"/>
                </a:rPr>
                <a:t>PRESENTATION</a:t>
              </a:r>
              <a:endParaRPr lang="en-ID" sz="4800" b="1">
                <a:solidFill>
                  <a:schemeClr val="accent1"/>
                </a:solidFill>
                <a:latin typeface="Lato Black" panose="020F0A02020204030203" pitchFamily="34" charset="0"/>
              </a:endParaRPr>
            </a:p>
          </p:txBody>
        </p:sp>
        <p:sp>
          <p:nvSpPr>
            <p:cNvPr id="12" name="TextBox 11">
              <a:extLst>
                <a:ext uri="{FF2B5EF4-FFF2-40B4-BE49-F238E27FC236}">
                  <a16:creationId xmlns:a16="http://schemas.microsoft.com/office/drawing/2014/main" id="{F33C6632-F543-4974-B9A8-D92A39149039}"/>
                </a:ext>
              </a:extLst>
            </p:cNvPr>
            <p:cNvSpPr txBox="1"/>
            <p:nvPr/>
          </p:nvSpPr>
          <p:spPr>
            <a:xfrm>
              <a:off x="6004496" y="3781396"/>
              <a:ext cx="5216206" cy="646331"/>
            </a:xfrm>
            <a:prstGeom prst="rect">
              <a:avLst/>
            </a:prstGeom>
            <a:noFill/>
          </p:spPr>
          <p:txBody>
            <a:bodyPr wrap="square" rtlCol="0">
              <a:spAutoFit/>
            </a:bodyPr>
            <a:lstStyle/>
            <a:p>
              <a:r>
                <a:rPr lang="en-US">
                  <a:solidFill>
                    <a:schemeClr val="bg1">
                      <a:lumMod val="50000"/>
                    </a:schemeClr>
                  </a:solidFill>
                  <a:latin typeface="Lato Light" panose="020F0502020204030203" pitchFamily="34" charset="0"/>
                  <a:ea typeface="Lato Light" panose="020F0502020204030203" pitchFamily="34" charset="0"/>
                  <a:cs typeface="Lato Light" panose="020F0502020204030203" pitchFamily="34" charset="0"/>
                </a:rPr>
                <a:t>Pellentesque </a:t>
              </a:r>
              <a:r>
                <a:rPr lang="en-US" dirty="0">
                  <a:solidFill>
                    <a:schemeClr val="bg1">
                      <a:lumMod val="50000"/>
                    </a:schemeClr>
                  </a:solidFill>
                  <a:latin typeface="Lato Light" panose="020F0502020204030203" pitchFamily="34" charset="0"/>
                  <a:ea typeface="Lato Light" panose="020F0502020204030203" pitchFamily="34" charset="0"/>
                  <a:cs typeface="Lato Light" panose="020F0502020204030203" pitchFamily="34" charset="0"/>
                </a:rPr>
                <a:t>habitant morbi tristique senectus et netus et malesuada fames ac turpis </a:t>
              </a:r>
              <a:r>
                <a:rPr lang="en-US">
                  <a:solidFill>
                    <a:schemeClr val="bg1">
                      <a:lumMod val="50000"/>
                    </a:schemeClr>
                  </a:solidFill>
                  <a:latin typeface="Lato Light" panose="020F0502020204030203" pitchFamily="34" charset="0"/>
                  <a:ea typeface="Lato Light" panose="020F0502020204030203" pitchFamily="34" charset="0"/>
                  <a:cs typeface="Lato Light" panose="020F0502020204030203" pitchFamily="34" charset="0"/>
                </a:rPr>
                <a:t>egestas.</a:t>
              </a:r>
            </a:p>
          </p:txBody>
        </p:sp>
      </p:grpSp>
      <p:grpSp>
        <p:nvGrpSpPr>
          <p:cNvPr id="17" name="Group 16">
            <a:extLst>
              <a:ext uri="{FF2B5EF4-FFF2-40B4-BE49-F238E27FC236}">
                <a16:creationId xmlns:a16="http://schemas.microsoft.com/office/drawing/2014/main" id="{F7DE187D-3388-4147-AA92-47F8540334EB}"/>
              </a:ext>
            </a:extLst>
          </p:cNvPr>
          <p:cNvGrpSpPr/>
          <p:nvPr/>
        </p:nvGrpSpPr>
        <p:grpSpPr>
          <a:xfrm>
            <a:off x="1910895" y="2082775"/>
            <a:ext cx="2692450" cy="2692450"/>
            <a:chOff x="1730818" y="2082774"/>
            <a:chExt cx="2692450" cy="2692450"/>
          </a:xfrm>
        </p:grpSpPr>
        <p:sp>
          <p:nvSpPr>
            <p:cNvPr id="16" name="Rectangle 15">
              <a:extLst>
                <a:ext uri="{FF2B5EF4-FFF2-40B4-BE49-F238E27FC236}">
                  <a16:creationId xmlns:a16="http://schemas.microsoft.com/office/drawing/2014/main" id="{23D50928-9F5E-434F-8A53-550D3CA9FDE0}"/>
                </a:ext>
              </a:extLst>
            </p:cNvPr>
            <p:cNvSpPr/>
            <p:nvPr/>
          </p:nvSpPr>
          <p:spPr>
            <a:xfrm rot="2700000">
              <a:off x="1730818" y="2082774"/>
              <a:ext cx="2692450" cy="26924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8" name="Group 7">
              <a:extLst>
                <a:ext uri="{FF2B5EF4-FFF2-40B4-BE49-F238E27FC236}">
                  <a16:creationId xmlns:a16="http://schemas.microsoft.com/office/drawing/2014/main" id="{350E7FFB-7072-47E8-8DCA-A4FF3F9E0988}"/>
                </a:ext>
              </a:extLst>
            </p:cNvPr>
            <p:cNvGrpSpPr/>
            <p:nvPr/>
          </p:nvGrpSpPr>
          <p:grpSpPr>
            <a:xfrm>
              <a:off x="2244432" y="2301429"/>
              <a:ext cx="1665219" cy="2062778"/>
              <a:chOff x="2109708" y="2699237"/>
              <a:chExt cx="1296205" cy="1605664"/>
            </a:xfrm>
          </p:grpSpPr>
          <p:pic>
            <p:nvPicPr>
              <p:cNvPr id="9" name="Graphic 8" descr="Blockchain with solid fill">
                <a:extLst>
                  <a:ext uri="{FF2B5EF4-FFF2-40B4-BE49-F238E27FC236}">
                    <a16:creationId xmlns:a16="http://schemas.microsoft.com/office/drawing/2014/main" id="{1AD0D71B-EDEA-4C41-97E6-37919C1EF83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09708" y="2699237"/>
                <a:ext cx="1296205" cy="1296205"/>
              </a:xfrm>
              <a:prstGeom prst="rect">
                <a:avLst/>
              </a:prstGeom>
            </p:spPr>
          </p:pic>
          <p:sp>
            <p:nvSpPr>
              <p:cNvPr id="10" name="TextBox 9">
                <a:extLst>
                  <a:ext uri="{FF2B5EF4-FFF2-40B4-BE49-F238E27FC236}">
                    <a16:creationId xmlns:a16="http://schemas.microsoft.com/office/drawing/2014/main" id="{9D6CBE2C-502A-453D-B01F-053DB2E9897E}"/>
                  </a:ext>
                </a:extLst>
              </p:cNvPr>
              <p:cNvSpPr txBox="1"/>
              <p:nvPr/>
            </p:nvSpPr>
            <p:spPr>
              <a:xfrm>
                <a:off x="2121869" y="3993456"/>
                <a:ext cx="1271883" cy="311445"/>
              </a:xfrm>
              <a:prstGeom prst="rect">
                <a:avLst/>
              </a:prstGeom>
              <a:noFill/>
              <a:ln>
                <a:noFill/>
              </a:ln>
            </p:spPr>
            <p:txBody>
              <a:bodyPr wrap="none" rtlCol="0">
                <a:spAutoFit/>
              </a:bodyPr>
              <a:lstStyle/>
              <a:p>
                <a:pPr algn="ctr"/>
                <a:r>
                  <a:rPr lang="en-US" sz="2000">
                    <a:solidFill>
                      <a:schemeClr val="bg1"/>
                    </a:solidFill>
                    <a:latin typeface="Lato" panose="020F0502020204030203" pitchFamily="34" charset="0"/>
                  </a:rPr>
                  <a:t>Lorem Ipsum</a:t>
                </a:r>
                <a:endParaRPr lang="en-ID" sz="2000">
                  <a:solidFill>
                    <a:schemeClr val="bg1"/>
                  </a:solidFill>
                  <a:latin typeface="Lato" panose="020F0502020204030203" pitchFamily="34" charset="0"/>
                </a:endParaRPr>
              </a:p>
            </p:txBody>
          </p:sp>
        </p:grpSp>
      </p:grpSp>
      <p:sp>
        <p:nvSpPr>
          <p:cNvPr id="48" name="Rectangle: Rounded Corners 47">
            <a:extLst>
              <a:ext uri="{FF2B5EF4-FFF2-40B4-BE49-F238E27FC236}">
                <a16:creationId xmlns:a16="http://schemas.microsoft.com/office/drawing/2014/main" id="{0708A914-7A1A-4B0C-B031-224D8760A79B}"/>
              </a:ext>
            </a:extLst>
          </p:cNvPr>
          <p:cNvSpPr/>
          <p:nvPr/>
        </p:nvSpPr>
        <p:spPr>
          <a:xfrm>
            <a:off x="5262144" y="1158938"/>
            <a:ext cx="6093491" cy="4554356"/>
          </a:xfrm>
          <a:prstGeom prst="roundRect">
            <a:avLst>
              <a:gd name="adj"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49" name="Group 48">
            <a:extLst>
              <a:ext uri="{FF2B5EF4-FFF2-40B4-BE49-F238E27FC236}">
                <a16:creationId xmlns:a16="http://schemas.microsoft.com/office/drawing/2014/main" id="{57A078F0-0BE6-44FF-8A2C-E570EA10B179}"/>
              </a:ext>
            </a:extLst>
          </p:cNvPr>
          <p:cNvGrpSpPr/>
          <p:nvPr/>
        </p:nvGrpSpPr>
        <p:grpSpPr>
          <a:xfrm>
            <a:off x="5136428" y="2917625"/>
            <a:ext cx="6425468" cy="1536928"/>
            <a:chOff x="5559038" y="2996445"/>
            <a:chExt cx="5789282" cy="1536928"/>
          </a:xfrm>
        </p:grpSpPr>
        <p:sp>
          <p:nvSpPr>
            <p:cNvPr id="50" name="TextBox 49">
              <a:extLst>
                <a:ext uri="{FF2B5EF4-FFF2-40B4-BE49-F238E27FC236}">
                  <a16:creationId xmlns:a16="http://schemas.microsoft.com/office/drawing/2014/main" id="{960C4154-2858-4A1B-B5A7-937AD43076EB}"/>
                </a:ext>
              </a:extLst>
            </p:cNvPr>
            <p:cNvSpPr txBox="1"/>
            <p:nvPr/>
          </p:nvSpPr>
          <p:spPr>
            <a:xfrm>
              <a:off x="5559038" y="2996445"/>
              <a:ext cx="5789282" cy="1231106"/>
            </a:xfrm>
            <a:prstGeom prst="rect">
              <a:avLst/>
            </a:prstGeom>
            <a:noFill/>
          </p:spPr>
          <p:txBody>
            <a:bodyPr wrap="square" rtlCol="0">
              <a:spAutoFit/>
            </a:bodyPr>
            <a:lstStyle/>
            <a:p>
              <a:r>
                <a:rPr lang="en-US" sz="2800" b="1" dirty="0">
                  <a:latin typeface="Lato Black" panose="020F0502020204030203" pitchFamily="34" charset="0"/>
                  <a:ea typeface="Lato Black" panose="020F0502020204030203" pitchFamily="34" charset="0"/>
                  <a:cs typeface="Lato Black" panose="020F0502020204030203" pitchFamily="34" charset="0"/>
                </a:rPr>
                <a:t>CLASSIFICATION</a:t>
              </a:r>
              <a:br>
                <a:rPr lang="en-US" sz="5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br>
              <a:r>
                <a:rPr lang="en-US" sz="46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RESUME SCREENING</a:t>
              </a:r>
              <a:endParaRPr lang="en-ID" sz="46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endParaRPr>
            </a:p>
          </p:txBody>
        </p:sp>
        <p:sp>
          <p:nvSpPr>
            <p:cNvPr id="51" name="TextBox 50">
              <a:extLst>
                <a:ext uri="{FF2B5EF4-FFF2-40B4-BE49-F238E27FC236}">
                  <a16:creationId xmlns:a16="http://schemas.microsoft.com/office/drawing/2014/main" id="{F38DD813-052B-459A-ACAF-209FCCBED7EE}"/>
                </a:ext>
              </a:extLst>
            </p:cNvPr>
            <p:cNvSpPr txBox="1"/>
            <p:nvPr/>
          </p:nvSpPr>
          <p:spPr>
            <a:xfrm>
              <a:off x="7573934" y="4210208"/>
              <a:ext cx="3450443" cy="323165"/>
            </a:xfrm>
            <a:prstGeom prst="rect">
              <a:avLst/>
            </a:prstGeom>
            <a:noFill/>
          </p:spPr>
          <p:txBody>
            <a:bodyPr wrap="square" rtlCol="0">
              <a:spAutoFit/>
            </a:bodyPr>
            <a:lstStyle/>
            <a:p>
              <a:pPr algn="ctr"/>
              <a:r>
                <a:rPr lang="en-US" sz="1500" dirty="0">
                  <a:latin typeface="Lucida Handwriting" panose="03010101010101010101" pitchFamily="66" charset="0"/>
                  <a:ea typeface="Lato Black" panose="020F0502020204030203" pitchFamily="34" charset="0"/>
                  <a:cs typeface="Lato Black" panose="020F0502020204030203" pitchFamily="34" charset="0"/>
                </a:rPr>
                <a:t>Using Artificial Neural Network</a:t>
              </a:r>
              <a:endParaRPr lang="en-US" sz="1500" dirty="0">
                <a:latin typeface="Lucida Handwriting" panose="03010101010101010101" pitchFamily="66" charset="0"/>
                <a:ea typeface="Lato Light" panose="020F0502020204030203" pitchFamily="34" charset="0"/>
                <a:cs typeface="Lato Light" panose="020F0502020204030203" pitchFamily="34" charset="0"/>
              </a:endParaRPr>
            </a:p>
          </p:txBody>
        </p:sp>
      </p:grpSp>
      <p:pic>
        <p:nvPicPr>
          <p:cNvPr id="3" name="Picture 2">
            <a:extLst>
              <a:ext uri="{FF2B5EF4-FFF2-40B4-BE49-F238E27FC236}">
                <a16:creationId xmlns:a16="http://schemas.microsoft.com/office/drawing/2014/main" id="{D4D07CBA-8614-6578-E058-9206A5050F0C}"/>
              </a:ext>
            </a:extLst>
          </p:cNvPr>
          <p:cNvPicPr>
            <a:picLocks noChangeAspect="1"/>
          </p:cNvPicPr>
          <p:nvPr/>
        </p:nvPicPr>
        <p:blipFill>
          <a:blip r:embed="rId4"/>
          <a:stretch>
            <a:fillRect/>
          </a:stretch>
        </p:blipFill>
        <p:spPr>
          <a:xfrm>
            <a:off x="10454297" y="1276420"/>
            <a:ext cx="757232" cy="1196071"/>
          </a:xfrm>
          <a:prstGeom prst="rect">
            <a:avLst/>
          </a:prstGeom>
        </p:spPr>
      </p:pic>
      <p:sp>
        <p:nvSpPr>
          <p:cNvPr id="4" name="TextBox 3">
            <a:extLst>
              <a:ext uri="{FF2B5EF4-FFF2-40B4-BE49-F238E27FC236}">
                <a16:creationId xmlns:a16="http://schemas.microsoft.com/office/drawing/2014/main" id="{7FE180DA-14CA-B61C-5EF4-84795E67A8FC}"/>
              </a:ext>
            </a:extLst>
          </p:cNvPr>
          <p:cNvSpPr txBox="1"/>
          <p:nvPr/>
        </p:nvSpPr>
        <p:spPr>
          <a:xfrm>
            <a:off x="7782215" y="5955537"/>
            <a:ext cx="3829613" cy="907941"/>
          </a:xfrm>
          <a:prstGeom prst="rect">
            <a:avLst/>
          </a:prstGeom>
          <a:noFill/>
        </p:spPr>
        <p:txBody>
          <a:bodyPr wrap="square" rtlCol="0">
            <a:spAutoFit/>
          </a:bodyPr>
          <a:lstStyle/>
          <a:p>
            <a:r>
              <a:rPr lang="en-IN" sz="1400" b="0" i="0" dirty="0">
                <a:solidFill>
                  <a:schemeClr val="accent1">
                    <a:lumMod val="40000"/>
                    <a:lumOff val="60000"/>
                  </a:schemeClr>
                </a:solidFill>
                <a:effectLst/>
                <a:latin typeface="Lato Black" panose="020F0502020204030203" pitchFamily="34" charset="0"/>
                <a:ea typeface="Lato Black" panose="020F0502020204030203" pitchFamily="34" charset="0"/>
                <a:cs typeface="Lato Black" panose="020F0502020204030203" pitchFamily="34" charset="0"/>
              </a:rPr>
              <a:t>UNDER THE GUIDANCE OF</a:t>
            </a:r>
          </a:p>
          <a:p>
            <a:pPr algn="ctr"/>
            <a:endParaRPr lang="en-IN" sz="800" b="0" i="0" dirty="0">
              <a:solidFill>
                <a:schemeClr val="bg1"/>
              </a:solidFill>
              <a:effectLst/>
              <a:latin typeface="Lucida Handwriting" panose="03010101010101010101" pitchFamily="66" charset="0"/>
            </a:endParaRPr>
          </a:p>
          <a:p>
            <a:pPr algn="ctr"/>
            <a:r>
              <a:rPr lang="en-IN" sz="1600" b="0" i="0" dirty="0">
                <a:solidFill>
                  <a:schemeClr val="bg1"/>
                </a:solidFill>
                <a:effectLst/>
                <a:latin typeface="Lucida Handwriting" panose="03010101010101010101" pitchFamily="66" charset="0"/>
              </a:rPr>
              <a:t>Dr. Sunil Kumar Mohapatra</a:t>
            </a:r>
          </a:p>
          <a:p>
            <a:pPr algn="ctr"/>
            <a:endParaRPr lang="en-US" sz="1500" dirty="0">
              <a:solidFill>
                <a:schemeClr val="bg1"/>
              </a:solidFill>
              <a:latin typeface="Lucida Handwriting" panose="03010101010101010101" pitchFamily="66" charset="0"/>
              <a:ea typeface="Lato Light" panose="020F0502020204030203" pitchFamily="34" charset="0"/>
              <a:cs typeface="Lato Light" panose="020F0502020204030203" pitchFamily="34" charset="0"/>
            </a:endParaRPr>
          </a:p>
        </p:txBody>
      </p:sp>
      <p:pic>
        <p:nvPicPr>
          <p:cNvPr id="13" name="Picture 12">
            <a:extLst>
              <a:ext uri="{FF2B5EF4-FFF2-40B4-BE49-F238E27FC236}">
                <a16:creationId xmlns:a16="http://schemas.microsoft.com/office/drawing/2014/main" id="{2FB7B2F8-E9E6-4C5C-0CD4-4673F6469A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78678" y="2344942"/>
            <a:ext cx="2159139" cy="2159139"/>
          </a:xfrm>
          <a:prstGeom prst="ellipse">
            <a:avLst/>
          </a:prstGeom>
        </p:spPr>
      </p:pic>
    </p:spTree>
    <p:extLst>
      <p:ext uri="{BB962C8B-B14F-4D97-AF65-F5344CB8AC3E}">
        <p14:creationId xmlns:p14="http://schemas.microsoft.com/office/powerpoint/2010/main" val="2506605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aphic 16" descr="A grid with small circles">
            <a:extLst>
              <a:ext uri="{FF2B5EF4-FFF2-40B4-BE49-F238E27FC236}">
                <a16:creationId xmlns:a16="http://schemas.microsoft.com/office/drawing/2014/main" id="{9969A343-021A-4912-810D-27DB88030E55}"/>
              </a:ext>
            </a:extLst>
          </p:cNvPr>
          <p:cNvGrpSpPr/>
          <p:nvPr/>
        </p:nvGrpSpPr>
        <p:grpSpPr>
          <a:xfrm rot="19100912">
            <a:off x="-208414" y="-750063"/>
            <a:ext cx="4114778" cy="3661864"/>
            <a:chOff x="2539344" y="1070021"/>
            <a:chExt cx="4114778" cy="3661864"/>
          </a:xfrm>
          <a:solidFill>
            <a:schemeClr val="bg1">
              <a:lumMod val="85000"/>
            </a:schemeClr>
          </a:solidFill>
        </p:grpSpPr>
        <p:sp>
          <p:nvSpPr>
            <p:cNvPr id="51" name="Freeform: Shape 50">
              <a:extLst>
                <a:ext uri="{FF2B5EF4-FFF2-40B4-BE49-F238E27FC236}">
                  <a16:creationId xmlns:a16="http://schemas.microsoft.com/office/drawing/2014/main" id="{AFE8A8E8-128C-43E5-9973-4D9942BF145D}"/>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D197A77C-9687-4362-9C99-7B628F681F58}"/>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B82D28-E6BD-40E6-BFFA-F0C8508973A7}"/>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AC09E7AB-22B2-4BD1-AEEE-A15ABBAEE3D8}"/>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F4A18A66-4281-4533-92C3-035D9244BE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0CFB53A-BF12-4D61-9741-4A6EDCE2D9F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73B600CB-E8F6-4DF2-9D4D-5713A4EE559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742D6B23-5B22-429C-A149-8164D03A0DDA}"/>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A9BCD567-8369-4BE7-9BF0-766435EAFE40}"/>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62CEDB5E-E1B5-4A6C-A088-AF8C1048816D}"/>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0FEB97E7-8922-452B-B614-DC31392838F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BDB35626-51D5-48E3-A44E-41254CCF6633}"/>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A0DBBA5-D1A5-4D45-AD64-E828F35D1390}"/>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664E1478-B00E-4879-88DE-253AF301F32C}"/>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D57EA23A-5E37-4711-8522-75EBD71591AB}"/>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6" name="Freeform: Shape 65">
              <a:extLst>
                <a:ext uri="{FF2B5EF4-FFF2-40B4-BE49-F238E27FC236}">
                  <a16:creationId xmlns:a16="http://schemas.microsoft.com/office/drawing/2014/main" id="{8D84E7D7-193B-4281-8AB8-5D624764EB97}"/>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7" name="Freeform: Shape 66">
              <a:extLst>
                <a:ext uri="{FF2B5EF4-FFF2-40B4-BE49-F238E27FC236}">
                  <a16:creationId xmlns:a16="http://schemas.microsoft.com/office/drawing/2014/main" id="{D96E9800-B285-499C-B2ED-9E662B0D0B40}"/>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8" name="Freeform: Shape 67">
              <a:extLst>
                <a:ext uri="{FF2B5EF4-FFF2-40B4-BE49-F238E27FC236}">
                  <a16:creationId xmlns:a16="http://schemas.microsoft.com/office/drawing/2014/main" id="{84915FE9-0829-412F-AC7B-D626D7533DB5}"/>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9" name="Freeform: Shape 68">
              <a:extLst>
                <a:ext uri="{FF2B5EF4-FFF2-40B4-BE49-F238E27FC236}">
                  <a16:creationId xmlns:a16="http://schemas.microsoft.com/office/drawing/2014/main" id="{FBC455D0-0C22-41E3-8689-12BCA2414D11}"/>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0" name="Freeform: Shape 69">
              <a:extLst>
                <a:ext uri="{FF2B5EF4-FFF2-40B4-BE49-F238E27FC236}">
                  <a16:creationId xmlns:a16="http://schemas.microsoft.com/office/drawing/2014/main" id="{603330BC-96D7-4C79-8C4A-9A2CD393FAB0}"/>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1" name="Freeform: Shape 70">
              <a:extLst>
                <a:ext uri="{FF2B5EF4-FFF2-40B4-BE49-F238E27FC236}">
                  <a16:creationId xmlns:a16="http://schemas.microsoft.com/office/drawing/2014/main" id="{1A31F78A-3BC0-4CCF-A285-7A310723FAC0}"/>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2" name="Freeform: Shape 71">
              <a:extLst>
                <a:ext uri="{FF2B5EF4-FFF2-40B4-BE49-F238E27FC236}">
                  <a16:creationId xmlns:a16="http://schemas.microsoft.com/office/drawing/2014/main" id="{173403E6-E22F-48E7-BAEC-E5C26AD1F38E}"/>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3" name="Freeform: Shape 72">
              <a:extLst>
                <a:ext uri="{FF2B5EF4-FFF2-40B4-BE49-F238E27FC236}">
                  <a16:creationId xmlns:a16="http://schemas.microsoft.com/office/drawing/2014/main" id="{0D925FD0-EEA5-42F7-8F6D-BAE1F26A6BC2}"/>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B648D6DA-F9A2-427C-B9F2-9232E89DCE5F}"/>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5" name="Freeform: Shape 74">
              <a:extLst>
                <a:ext uri="{FF2B5EF4-FFF2-40B4-BE49-F238E27FC236}">
                  <a16:creationId xmlns:a16="http://schemas.microsoft.com/office/drawing/2014/main" id="{703C70F2-409E-48DA-9D06-75BFEBA378E4}"/>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78" name="!!title">
            <a:extLst>
              <a:ext uri="{FF2B5EF4-FFF2-40B4-BE49-F238E27FC236}">
                <a16:creationId xmlns:a16="http://schemas.microsoft.com/office/drawing/2014/main" id="{CAB0420B-0DCC-4C96-AA89-152DDEF1AA02}"/>
              </a:ext>
            </a:extLst>
          </p:cNvPr>
          <p:cNvSpPr txBox="1"/>
          <p:nvPr/>
        </p:nvSpPr>
        <p:spPr>
          <a:xfrm>
            <a:off x="965751" y="340479"/>
            <a:ext cx="9242719" cy="461665"/>
          </a:xfrm>
          <a:prstGeom prst="rect">
            <a:avLst/>
          </a:prstGeom>
          <a:noFill/>
        </p:spPr>
        <p:txBody>
          <a:bodyPr wrap="square" rtlCol="0">
            <a:spAutoFit/>
          </a:bodyPr>
          <a:lstStyle/>
          <a:p>
            <a:pPr algn="ctr"/>
            <a:r>
              <a:rPr lang="en-US" sz="2400" b="1" dirty="0">
                <a:solidFill>
                  <a:schemeClr val="accent1"/>
                </a:solidFill>
                <a:latin typeface="Montserrat" panose="00000500000000000000" pitchFamily="2" charset="0"/>
              </a:rPr>
              <a:t>Continued</a:t>
            </a:r>
            <a:endParaRPr lang="en-ID" sz="2400" b="1" dirty="0">
              <a:solidFill>
                <a:schemeClr val="accent1"/>
              </a:solidFill>
              <a:latin typeface="Montserrat" panose="00000500000000000000" pitchFamily="2" charset="0"/>
            </a:endParaRPr>
          </a:p>
        </p:txBody>
      </p:sp>
      <p:sp>
        <p:nvSpPr>
          <p:cNvPr id="81" name="Right Triangle 80">
            <a:extLst>
              <a:ext uri="{FF2B5EF4-FFF2-40B4-BE49-F238E27FC236}">
                <a16:creationId xmlns:a16="http://schemas.microsoft.com/office/drawing/2014/main" id="{8B4846D2-CA01-4A0F-8EDC-2E1F8126FC82}"/>
              </a:ext>
            </a:extLst>
          </p:cNvPr>
          <p:cNvSpPr/>
          <p:nvPr/>
        </p:nvSpPr>
        <p:spPr>
          <a:xfrm rot="10800000">
            <a:off x="11018293" y="0"/>
            <a:ext cx="1173707" cy="117370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2" name="Picture 1">
            <a:extLst>
              <a:ext uri="{FF2B5EF4-FFF2-40B4-BE49-F238E27FC236}">
                <a16:creationId xmlns:a16="http://schemas.microsoft.com/office/drawing/2014/main" id="{C909D260-295C-AF34-996F-F55BD640657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261061" y="200504"/>
            <a:ext cx="757232" cy="1195795"/>
          </a:xfrm>
          <a:prstGeom prst="rect">
            <a:avLst/>
          </a:prstGeom>
        </p:spPr>
      </p:pic>
      <p:sp>
        <p:nvSpPr>
          <p:cNvPr id="3" name="TextBox 2">
            <a:extLst>
              <a:ext uri="{FF2B5EF4-FFF2-40B4-BE49-F238E27FC236}">
                <a16:creationId xmlns:a16="http://schemas.microsoft.com/office/drawing/2014/main" id="{776FC547-8C1F-FE45-F621-5FE1C1CC477C}"/>
              </a:ext>
            </a:extLst>
          </p:cNvPr>
          <p:cNvSpPr txBox="1"/>
          <p:nvPr/>
        </p:nvSpPr>
        <p:spPr>
          <a:xfrm>
            <a:off x="11626027" y="6374693"/>
            <a:ext cx="466744" cy="369332"/>
          </a:xfrm>
          <a:prstGeom prst="rect">
            <a:avLst/>
          </a:prstGeom>
          <a:noFill/>
        </p:spPr>
        <p:txBody>
          <a:bodyPr wrap="square" rtlCol="0">
            <a:spAutoFit/>
          </a:bodyPr>
          <a:lstStyle/>
          <a:p>
            <a:r>
              <a:rPr lang="en-IN" dirty="0"/>
              <a:t>9</a:t>
            </a:r>
          </a:p>
        </p:txBody>
      </p:sp>
      <p:sp>
        <p:nvSpPr>
          <p:cNvPr id="4" name="TextBox 3">
            <a:extLst>
              <a:ext uri="{FF2B5EF4-FFF2-40B4-BE49-F238E27FC236}">
                <a16:creationId xmlns:a16="http://schemas.microsoft.com/office/drawing/2014/main" id="{A7AE0D4A-5505-D776-6912-48CE48C8B143}"/>
              </a:ext>
            </a:extLst>
          </p:cNvPr>
          <p:cNvSpPr txBox="1"/>
          <p:nvPr/>
        </p:nvSpPr>
        <p:spPr>
          <a:xfrm>
            <a:off x="707346" y="1007120"/>
            <a:ext cx="10777308" cy="584775"/>
          </a:xfrm>
          <a:prstGeom prst="rect">
            <a:avLst/>
          </a:prstGeom>
          <a:noFill/>
        </p:spPr>
        <p:txBody>
          <a:bodyPr wrap="square">
            <a:spAutoFit/>
          </a:bodyPr>
          <a:lstStyle/>
          <a:p>
            <a:pPr algn="l"/>
            <a:r>
              <a:rPr lang="en-US" sz="3200" b="1" i="0" dirty="0">
                <a:effectLst/>
                <a:latin typeface="Söhne"/>
              </a:rPr>
              <a:t> </a:t>
            </a:r>
            <a:r>
              <a:rPr lang="en-IN" sz="3200" b="1" i="0" dirty="0">
                <a:effectLst/>
                <a:latin typeface="Söhne"/>
              </a:rPr>
              <a:t>Artificial</a:t>
            </a:r>
            <a:r>
              <a:rPr lang="en-US" sz="3200" b="1" i="0" dirty="0">
                <a:effectLst/>
                <a:latin typeface="Söhne"/>
              </a:rPr>
              <a:t> Neural Network (ANN):</a:t>
            </a:r>
          </a:p>
        </p:txBody>
      </p:sp>
      <p:sp>
        <p:nvSpPr>
          <p:cNvPr id="6" name="TextBox 5">
            <a:extLst>
              <a:ext uri="{FF2B5EF4-FFF2-40B4-BE49-F238E27FC236}">
                <a16:creationId xmlns:a16="http://schemas.microsoft.com/office/drawing/2014/main" id="{E1292879-3522-091F-6A00-DDC57AC883AE}"/>
              </a:ext>
            </a:extLst>
          </p:cNvPr>
          <p:cNvSpPr txBox="1"/>
          <p:nvPr/>
        </p:nvSpPr>
        <p:spPr>
          <a:xfrm>
            <a:off x="822909" y="2091249"/>
            <a:ext cx="4764201" cy="3724096"/>
          </a:xfrm>
          <a:prstGeom prst="rect">
            <a:avLst/>
          </a:prstGeom>
          <a:noFill/>
        </p:spPr>
        <p:txBody>
          <a:bodyPr wrap="square">
            <a:spAutoFit/>
          </a:bodyPr>
          <a:lstStyle/>
          <a:p>
            <a:pPr algn="just"/>
            <a:r>
              <a:rPr lang="en-US" sz="2000" dirty="0"/>
              <a:t>A </a:t>
            </a:r>
            <a:r>
              <a:rPr lang="en-IN" sz="2000" dirty="0"/>
              <a:t>Artificial</a:t>
            </a:r>
            <a:r>
              <a:rPr lang="en-US" sz="2000" dirty="0"/>
              <a:t> Neural Network (ANN) is like a digital brain that processes information in one direction —from input to output—making predictions or classifications. </a:t>
            </a:r>
          </a:p>
          <a:p>
            <a:pPr algn="just"/>
            <a:endParaRPr lang="en-US" sz="1600" dirty="0"/>
          </a:p>
          <a:p>
            <a:pPr marL="342900" indent="-342900" algn="just">
              <a:buFont typeface="Arial" panose="020B0604020202020204" pitchFamily="34" charset="0"/>
              <a:buChar char="•"/>
            </a:pPr>
            <a:r>
              <a:rPr lang="en-US" sz="2000" dirty="0"/>
              <a:t>It's structured with layers of neurons, each layer refining the understanding of the input to produce a reliable outcome. </a:t>
            </a:r>
          </a:p>
          <a:p>
            <a:pPr marL="342900" indent="-342900" algn="just">
              <a:buFont typeface="Arial" panose="020B0604020202020204" pitchFamily="34" charset="0"/>
              <a:buChar char="•"/>
            </a:pPr>
            <a:r>
              <a:rPr lang="en-US" sz="2000" dirty="0"/>
              <a:t>ANNs are used for image recognition, NLP, speech recognition, predictive analytics, recommendation systems, medical diagnosis, and more..</a:t>
            </a:r>
            <a:endParaRPr lang="en-IN" sz="2000" dirty="0"/>
          </a:p>
        </p:txBody>
      </p:sp>
      <p:pic>
        <p:nvPicPr>
          <p:cNvPr id="1028" name="Picture 4" descr="The basic ANN architecture. Neuron is the smallest processing component...  | Download Scientific Diagram">
            <a:extLst>
              <a:ext uri="{FF2B5EF4-FFF2-40B4-BE49-F238E27FC236}">
                <a16:creationId xmlns:a16="http://schemas.microsoft.com/office/drawing/2014/main" id="{59ADABE7-E707-F61C-F094-DD5E416A9B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1229" y="2091249"/>
            <a:ext cx="4543425" cy="3590925"/>
          </a:xfrm>
          <a:prstGeom prst="rect">
            <a:avLst/>
          </a:prstGeom>
          <a:ln w="2286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13987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aphic 16" descr="A grid with small circles">
            <a:extLst>
              <a:ext uri="{FF2B5EF4-FFF2-40B4-BE49-F238E27FC236}">
                <a16:creationId xmlns:a16="http://schemas.microsoft.com/office/drawing/2014/main" id="{9969A343-021A-4912-810D-27DB88030E55}"/>
              </a:ext>
            </a:extLst>
          </p:cNvPr>
          <p:cNvGrpSpPr/>
          <p:nvPr/>
        </p:nvGrpSpPr>
        <p:grpSpPr>
          <a:xfrm rot="19100912">
            <a:off x="-208414" y="-750063"/>
            <a:ext cx="4114778" cy="3661864"/>
            <a:chOff x="2539344" y="1070021"/>
            <a:chExt cx="4114778" cy="3661864"/>
          </a:xfrm>
          <a:solidFill>
            <a:schemeClr val="bg1">
              <a:lumMod val="85000"/>
            </a:schemeClr>
          </a:solidFill>
        </p:grpSpPr>
        <p:sp>
          <p:nvSpPr>
            <p:cNvPr id="51" name="Freeform: Shape 50">
              <a:extLst>
                <a:ext uri="{FF2B5EF4-FFF2-40B4-BE49-F238E27FC236}">
                  <a16:creationId xmlns:a16="http://schemas.microsoft.com/office/drawing/2014/main" id="{AFE8A8E8-128C-43E5-9973-4D9942BF145D}"/>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D197A77C-9687-4362-9C99-7B628F681F58}"/>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B82D28-E6BD-40E6-BFFA-F0C8508973A7}"/>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AC09E7AB-22B2-4BD1-AEEE-A15ABBAEE3D8}"/>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F4A18A66-4281-4533-92C3-035D9244BE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0CFB53A-BF12-4D61-9741-4A6EDCE2D9F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73B600CB-E8F6-4DF2-9D4D-5713A4EE559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742D6B23-5B22-429C-A149-8164D03A0DDA}"/>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A9BCD567-8369-4BE7-9BF0-766435EAFE40}"/>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62CEDB5E-E1B5-4A6C-A088-AF8C1048816D}"/>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0FEB97E7-8922-452B-B614-DC31392838F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BDB35626-51D5-48E3-A44E-41254CCF6633}"/>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A0DBBA5-D1A5-4D45-AD64-E828F35D1390}"/>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664E1478-B00E-4879-88DE-253AF301F32C}"/>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D57EA23A-5E37-4711-8522-75EBD71591AB}"/>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6" name="Freeform: Shape 65">
              <a:extLst>
                <a:ext uri="{FF2B5EF4-FFF2-40B4-BE49-F238E27FC236}">
                  <a16:creationId xmlns:a16="http://schemas.microsoft.com/office/drawing/2014/main" id="{8D84E7D7-193B-4281-8AB8-5D624764EB97}"/>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7" name="Freeform: Shape 66">
              <a:extLst>
                <a:ext uri="{FF2B5EF4-FFF2-40B4-BE49-F238E27FC236}">
                  <a16:creationId xmlns:a16="http://schemas.microsoft.com/office/drawing/2014/main" id="{D96E9800-B285-499C-B2ED-9E662B0D0B40}"/>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8" name="Freeform: Shape 67">
              <a:extLst>
                <a:ext uri="{FF2B5EF4-FFF2-40B4-BE49-F238E27FC236}">
                  <a16:creationId xmlns:a16="http://schemas.microsoft.com/office/drawing/2014/main" id="{84915FE9-0829-412F-AC7B-D626D7533DB5}"/>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9" name="Freeform: Shape 68">
              <a:extLst>
                <a:ext uri="{FF2B5EF4-FFF2-40B4-BE49-F238E27FC236}">
                  <a16:creationId xmlns:a16="http://schemas.microsoft.com/office/drawing/2014/main" id="{FBC455D0-0C22-41E3-8689-12BCA2414D11}"/>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0" name="Freeform: Shape 69">
              <a:extLst>
                <a:ext uri="{FF2B5EF4-FFF2-40B4-BE49-F238E27FC236}">
                  <a16:creationId xmlns:a16="http://schemas.microsoft.com/office/drawing/2014/main" id="{603330BC-96D7-4C79-8C4A-9A2CD393FAB0}"/>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1" name="Freeform: Shape 70">
              <a:extLst>
                <a:ext uri="{FF2B5EF4-FFF2-40B4-BE49-F238E27FC236}">
                  <a16:creationId xmlns:a16="http://schemas.microsoft.com/office/drawing/2014/main" id="{1A31F78A-3BC0-4CCF-A285-7A310723FAC0}"/>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2" name="Freeform: Shape 71">
              <a:extLst>
                <a:ext uri="{FF2B5EF4-FFF2-40B4-BE49-F238E27FC236}">
                  <a16:creationId xmlns:a16="http://schemas.microsoft.com/office/drawing/2014/main" id="{173403E6-E22F-48E7-BAEC-E5C26AD1F38E}"/>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3" name="Freeform: Shape 72">
              <a:extLst>
                <a:ext uri="{FF2B5EF4-FFF2-40B4-BE49-F238E27FC236}">
                  <a16:creationId xmlns:a16="http://schemas.microsoft.com/office/drawing/2014/main" id="{0D925FD0-EEA5-42F7-8F6D-BAE1F26A6BC2}"/>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B648D6DA-F9A2-427C-B9F2-9232E89DCE5F}"/>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5" name="Freeform: Shape 74">
              <a:extLst>
                <a:ext uri="{FF2B5EF4-FFF2-40B4-BE49-F238E27FC236}">
                  <a16:creationId xmlns:a16="http://schemas.microsoft.com/office/drawing/2014/main" id="{703C70F2-409E-48DA-9D06-75BFEBA378E4}"/>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78" name="!!title">
            <a:extLst>
              <a:ext uri="{FF2B5EF4-FFF2-40B4-BE49-F238E27FC236}">
                <a16:creationId xmlns:a16="http://schemas.microsoft.com/office/drawing/2014/main" id="{CAB0420B-0DCC-4C96-AA89-152DDEF1AA02}"/>
              </a:ext>
            </a:extLst>
          </p:cNvPr>
          <p:cNvSpPr txBox="1"/>
          <p:nvPr/>
        </p:nvSpPr>
        <p:spPr>
          <a:xfrm>
            <a:off x="965751" y="340479"/>
            <a:ext cx="9242719" cy="461665"/>
          </a:xfrm>
          <a:prstGeom prst="rect">
            <a:avLst/>
          </a:prstGeom>
          <a:noFill/>
        </p:spPr>
        <p:txBody>
          <a:bodyPr wrap="square" rtlCol="0">
            <a:spAutoFit/>
          </a:bodyPr>
          <a:lstStyle/>
          <a:p>
            <a:pPr algn="ctr"/>
            <a:r>
              <a:rPr lang="en-US" sz="2400" b="1" dirty="0">
                <a:solidFill>
                  <a:schemeClr val="accent1"/>
                </a:solidFill>
                <a:latin typeface="Montserrat" panose="00000500000000000000" pitchFamily="2" charset="0"/>
              </a:rPr>
              <a:t>Continued</a:t>
            </a:r>
            <a:endParaRPr lang="en-ID" sz="2400" b="1" dirty="0">
              <a:latin typeface="Montserrat" panose="00000500000000000000" pitchFamily="2" charset="0"/>
            </a:endParaRPr>
          </a:p>
        </p:txBody>
      </p:sp>
      <p:sp>
        <p:nvSpPr>
          <p:cNvPr id="81" name="Right Triangle 80">
            <a:extLst>
              <a:ext uri="{FF2B5EF4-FFF2-40B4-BE49-F238E27FC236}">
                <a16:creationId xmlns:a16="http://schemas.microsoft.com/office/drawing/2014/main" id="{8B4846D2-CA01-4A0F-8EDC-2E1F8126FC82}"/>
              </a:ext>
            </a:extLst>
          </p:cNvPr>
          <p:cNvSpPr/>
          <p:nvPr/>
        </p:nvSpPr>
        <p:spPr>
          <a:xfrm rot="10800000">
            <a:off x="11018293" y="0"/>
            <a:ext cx="1173707" cy="117370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2" name="Picture 1">
            <a:extLst>
              <a:ext uri="{FF2B5EF4-FFF2-40B4-BE49-F238E27FC236}">
                <a16:creationId xmlns:a16="http://schemas.microsoft.com/office/drawing/2014/main" id="{C909D260-295C-AF34-996F-F55BD640657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261061" y="200504"/>
            <a:ext cx="757232" cy="1195795"/>
          </a:xfrm>
          <a:prstGeom prst="rect">
            <a:avLst/>
          </a:prstGeom>
        </p:spPr>
      </p:pic>
      <p:sp>
        <p:nvSpPr>
          <p:cNvPr id="3" name="TextBox 2">
            <a:extLst>
              <a:ext uri="{FF2B5EF4-FFF2-40B4-BE49-F238E27FC236}">
                <a16:creationId xmlns:a16="http://schemas.microsoft.com/office/drawing/2014/main" id="{776FC547-8C1F-FE45-F621-5FE1C1CC477C}"/>
              </a:ext>
            </a:extLst>
          </p:cNvPr>
          <p:cNvSpPr txBox="1"/>
          <p:nvPr/>
        </p:nvSpPr>
        <p:spPr>
          <a:xfrm>
            <a:off x="11626027" y="6374693"/>
            <a:ext cx="466744" cy="369332"/>
          </a:xfrm>
          <a:prstGeom prst="rect">
            <a:avLst/>
          </a:prstGeom>
          <a:noFill/>
        </p:spPr>
        <p:txBody>
          <a:bodyPr wrap="square" rtlCol="0">
            <a:spAutoFit/>
          </a:bodyPr>
          <a:lstStyle/>
          <a:p>
            <a:r>
              <a:rPr lang="en-IN" dirty="0"/>
              <a:t>10</a:t>
            </a:r>
          </a:p>
        </p:txBody>
      </p:sp>
      <p:sp>
        <p:nvSpPr>
          <p:cNvPr id="4" name="TextBox 3">
            <a:extLst>
              <a:ext uri="{FF2B5EF4-FFF2-40B4-BE49-F238E27FC236}">
                <a16:creationId xmlns:a16="http://schemas.microsoft.com/office/drawing/2014/main" id="{A7AE0D4A-5505-D776-6912-48CE48C8B143}"/>
              </a:ext>
            </a:extLst>
          </p:cNvPr>
          <p:cNvSpPr txBox="1"/>
          <p:nvPr/>
        </p:nvSpPr>
        <p:spPr>
          <a:xfrm>
            <a:off x="791929" y="1216295"/>
            <a:ext cx="10777308" cy="4924425"/>
          </a:xfrm>
          <a:prstGeom prst="rect">
            <a:avLst/>
          </a:prstGeom>
          <a:noFill/>
        </p:spPr>
        <p:txBody>
          <a:bodyPr wrap="square">
            <a:spAutoFit/>
          </a:bodyPr>
          <a:lstStyle/>
          <a:p>
            <a:pPr algn="l"/>
            <a:r>
              <a:rPr lang="en-US" sz="2800" b="1" i="0" dirty="0">
                <a:effectLst/>
                <a:latin typeface="Söhne"/>
              </a:rPr>
              <a:t>7. Feedforward Neural Network (FNN):</a:t>
            </a:r>
          </a:p>
          <a:p>
            <a:pPr algn="l"/>
            <a:endParaRPr lang="en-US" sz="1000" b="1" i="0" dirty="0">
              <a:effectLst/>
              <a:latin typeface="Söhne"/>
            </a:endParaRPr>
          </a:p>
          <a:p>
            <a:pPr algn="l"/>
            <a:r>
              <a:rPr lang="en-US" b="1" i="0" dirty="0">
                <a:effectLst/>
                <a:latin typeface="Söhne"/>
              </a:rPr>
              <a:t>Model Architecture:</a:t>
            </a:r>
            <a:endParaRPr lang="en-US" b="0" i="0" dirty="0">
              <a:effectLst/>
              <a:latin typeface="Söhne"/>
            </a:endParaRPr>
          </a:p>
          <a:p>
            <a:pPr marL="742950" lvl="1" indent="-285750" algn="l">
              <a:buFont typeface="Arial" panose="020B0604020202020204" pitchFamily="34" charset="0"/>
              <a:buChar char="•"/>
            </a:pPr>
            <a:r>
              <a:rPr lang="en-US" b="0" i="0" dirty="0">
                <a:effectLst/>
                <a:latin typeface="Söhne"/>
              </a:rPr>
              <a:t>Configured a sequential neural network with TensorFlow and </a:t>
            </a:r>
            <a:r>
              <a:rPr lang="en-US" b="0" i="0" dirty="0" err="1">
                <a:effectLst/>
                <a:latin typeface="Söhne"/>
              </a:rPr>
              <a:t>Keras</a:t>
            </a:r>
            <a:r>
              <a:rPr lang="en-US" b="0" i="0" dirty="0">
                <a:effectLst/>
                <a:latin typeface="Söhne"/>
              </a:rPr>
              <a:t>.</a:t>
            </a:r>
          </a:p>
          <a:p>
            <a:pPr marL="742950" lvl="1" indent="-285750" algn="l">
              <a:buFont typeface="Arial" panose="020B0604020202020204" pitchFamily="34" charset="0"/>
              <a:buChar char="•"/>
            </a:pPr>
            <a:r>
              <a:rPr lang="en-US" b="0" i="0" dirty="0">
                <a:effectLst/>
                <a:latin typeface="Söhne"/>
              </a:rPr>
              <a:t>Input Layer: Tailored to the number of features in the dataset.</a:t>
            </a:r>
          </a:p>
          <a:p>
            <a:pPr marL="742950" lvl="1" indent="-285750" algn="l">
              <a:buFont typeface="Arial" panose="020B0604020202020204" pitchFamily="34" charset="0"/>
              <a:buChar char="•"/>
            </a:pPr>
            <a:r>
              <a:rPr lang="en-US" b="0" i="0" dirty="0">
                <a:effectLst/>
                <a:latin typeface="Söhne"/>
              </a:rPr>
              <a:t>Hidden Layers: Incorporated two dense layers, each with 64 and 32 neurons, leveraging the </a:t>
            </a:r>
            <a:r>
              <a:rPr lang="en-US" b="0" i="0" dirty="0" err="1">
                <a:effectLst/>
                <a:latin typeface="Söhne"/>
              </a:rPr>
              <a:t>ReLU</a:t>
            </a:r>
            <a:r>
              <a:rPr lang="en-US" b="0" i="0" dirty="0">
                <a:effectLst/>
                <a:latin typeface="Söhne"/>
              </a:rPr>
              <a:t> activation function for enhanced learning capabilities.</a:t>
            </a:r>
          </a:p>
          <a:p>
            <a:pPr marL="742950" lvl="1" indent="-285750" algn="l">
              <a:buFont typeface="Arial" panose="020B0604020202020204" pitchFamily="34" charset="0"/>
              <a:buChar char="•"/>
            </a:pPr>
            <a:r>
              <a:rPr lang="en-US" b="0" i="0" dirty="0">
                <a:effectLst/>
                <a:latin typeface="Söhne"/>
              </a:rPr>
              <a:t>Output Layer: Featured a single neuron employing the sigmoid activation function, ideal for binary classification tasks.</a:t>
            </a:r>
          </a:p>
          <a:p>
            <a:pPr algn="l"/>
            <a:r>
              <a:rPr lang="en-US" b="1" i="0" dirty="0">
                <a:effectLst/>
                <a:latin typeface="Söhne"/>
              </a:rPr>
              <a:t>Compilation Process:</a:t>
            </a:r>
            <a:endParaRPr lang="en-US" b="0" i="0" dirty="0">
              <a:effectLst/>
              <a:latin typeface="Söhne"/>
            </a:endParaRPr>
          </a:p>
          <a:p>
            <a:pPr marL="742950" lvl="1" indent="-285750" algn="l">
              <a:buFont typeface="Arial" panose="020B0604020202020204" pitchFamily="34" charset="0"/>
              <a:buChar char="•"/>
            </a:pPr>
            <a:r>
              <a:rPr lang="en-US" b="0" i="0" dirty="0">
                <a:effectLst/>
                <a:latin typeface="Söhne"/>
              </a:rPr>
              <a:t>Compiled the FNN with meticulous consideration of optimization techniques.</a:t>
            </a:r>
          </a:p>
          <a:p>
            <a:pPr marL="742950" lvl="1" indent="-285750" algn="l">
              <a:buFont typeface="Arial" panose="020B0604020202020204" pitchFamily="34" charset="0"/>
              <a:buChar char="•"/>
            </a:pPr>
            <a:r>
              <a:rPr lang="en-US" b="0" i="0" dirty="0">
                <a:effectLst/>
                <a:latin typeface="Söhne"/>
              </a:rPr>
              <a:t>Optimizer Selection: Employed the Adam optimizer, recognized for its efficiency in handling sparse gradients and accelerating model convergence.</a:t>
            </a:r>
          </a:p>
          <a:p>
            <a:pPr marL="742950" lvl="1" indent="-285750" algn="l">
              <a:buFont typeface="Arial" panose="020B0604020202020204" pitchFamily="34" charset="0"/>
              <a:buChar char="•"/>
            </a:pPr>
            <a:r>
              <a:rPr lang="en-US" b="0" i="0" dirty="0">
                <a:effectLst/>
                <a:latin typeface="Söhne"/>
              </a:rPr>
              <a:t>Loss Function: Utilized binary </a:t>
            </a:r>
            <a:r>
              <a:rPr lang="en-US" b="0" i="0" dirty="0" err="1">
                <a:effectLst/>
                <a:latin typeface="Söhne"/>
              </a:rPr>
              <a:t>crossentropy</a:t>
            </a:r>
            <a:r>
              <a:rPr lang="en-US" b="0" i="0" dirty="0">
                <a:effectLst/>
                <a:latin typeface="Söhne"/>
              </a:rPr>
              <a:t> as the loss function, apt for binary classification scenarios.</a:t>
            </a:r>
          </a:p>
          <a:p>
            <a:pPr marL="742950" lvl="1" indent="-285750" algn="l">
              <a:buFont typeface="Arial" panose="020B0604020202020204" pitchFamily="34" charset="0"/>
              <a:buChar char="•"/>
            </a:pPr>
            <a:r>
              <a:rPr lang="en-US" b="0" i="0" dirty="0">
                <a:effectLst/>
                <a:latin typeface="Söhne"/>
              </a:rPr>
              <a:t>Performance Metric: Evaluated model performance using accuracy as the primary metric, ensuring an effective gauge of predictive success.</a:t>
            </a:r>
          </a:p>
          <a:p>
            <a:pPr algn="l"/>
            <a:endParaRPr lang="en-US" sz="2400" b="0" i="0" dirty="0">
              <a:effectLst/>
              <a:latin typeface="Söhne"/>
            </a:endParaRPr>
          </a:p>
        </p:txBody>
      </p:sp>
    </p:spTree>
    <p:extLst>
      <p:ext uri="{BB962C8B-B14F-4D97-AF65-F5344CB8AC3E}">
        <p14:creationId xmlns:p14="http://schemas.microsoft.com/office/powerpoint/2010/main" val="2250960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aphic 16" descr="A grid with small circles">
            <a:extLst>
              <a:ext uri="{FF2B5EF4-FFF2-40B4-BE49-F238E27FC236}">
                <a16:creationId xmlns:a16="http://schemas.microsoft.com/office/drawing/2014/main" id="{9969A343-021A-4912-810D-27DB88030E55}"/>
              </a:ext>
            </a:extLst>
          </p:cNvPr>
          <p:cNvGrpSpPr/>
          <p:nvPr/>
        </p:nvGrpSpPr>
        <p:grpSpPr>
          <a:xfrm rot="19100912">
            <a:off x="-208414" y="-750063"/>
            <a:ext cx="4114778" cy="3661864"/>
            <a:chOff x="2539344" y="1070021"/>
            <a:chExt cx="4114778" cy="3661864"/>
          </a:xfrm>
          <a:solidFill>
            <a:schemeClr val="bg1">
              <a:lumMod val="85000"/>
            </a:schemeClr>
          </a:solidFill>
        </p:grpSpPr>
        <p:sp>
          <p:nvSpPr>
            <p:cNvPr id="51" name="Freeform: Shape 50">
              <a:extLst>
                <a:ext uri="{FF2B5EF4-FFF2-40B4-BE49-F238E27FC236}">
                  <a16:creationId xmlns:a16="http://schemas.microsoft.com/office/drawing/2014/main" id="{AFE8A8E8-128C-43E5-9973-4D9942BF145D}"/>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D197A77C-9687-4362-9C99-7B628F681F58}"/>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B82D28-E6BD-40E6-BFFA-F0C8508973A7}"/>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AC09E7AB-22B2-4BD1-AEEE-A15ABBAEE3D8}"/>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F4A18A66-4281-4533-92C3-035D9244BE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0CFB53A-BF12-4D61-9741-4A6EDCE2D9F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73B600CB-E8F6-4DF2-9D4D-5713A4EE559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742D6B23-5B22-429C-A149-8164D03A0DDA}"/>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A9BCD567-8369-4BE7-9BF0-766435EAFE40}"/>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62CEDB5E-E1B5-4A6C-A088-AF8C1048816D}"/>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0FEB97E7-8922-452B-B614-DC31392838F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BDB35626-51D5-48E3-A44E-41254CCF6633}"/>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A0DBBA5-D1A5-4D45-AD64-E828F35D1390}"/>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664E1478-B00E-4879-88DE-253AF301F32C}"/>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D57EA23A-5E37-4711-8522-75EBD71591AB}"/>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6" name="Freeform: Shape 65">
              <a:extLst>
                <a:ext uri="{FF2B5EF4-FFF2-40B4-BE49-F238E27FC236}">
                  <a16:creationId xmlns:a16="http://schemas.microsoft.com/office/drawing/2014/main" id="{8D84E7D7-193B-4281-8AB8-5D624764EB97}"/>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7" name="Freeform: Shape 66">
              <a:extLst>
                <a:ext uri="{FF2B5EF4-FFF2-40B4-BE49-F238E27FC236}">
                  <a16:creationId xmlns:a16="http://schemas.microsoft.com/office/drawing/2014/main" id="{D96E9800-B285-499C-B2ED-9E662B0D0B40}"/>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8" name="Freeform: Shape 67">
              <a:extLst>
                <a:ext uri="{FF2B5EF4-FFF2-40B4-BE49-F238E27FC236}">
                  <a16:creationId xmlns:a16="http://schemas.microsoft.com/office/drawing/2014/main" id="{84915FE9-0829-412F-AC7B-D626D7533DB5}"/>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9" name="Freeform: Shape 68">
              <a:extLst>
                <a:ext uri="{FF2B5EF4-FFF2-40B4-BE49-F238E27FC236}">
                  <a16:creationId xmlns:a16="http://schemas.microsoft.com/office/drawing/2014/main" id="{FBC455D0-0C22-41E3-8689-12BCA2414D11}"/>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0" name="Freeform: Shape 69">
              <a:extLst>
                <a:ext uri="{FF2B5EF4-FFF2-40B4-BE49-F238E27FC236}">
                  <a16:creationId xmlns:a16="http://schemas.microsoft.com/office/drawing/2014/main" id="{603330BC-96D7-4C79-8C4A-9A2CD393FAB0}"/>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1" name="Freeform: Shape 70">
              <a:extLst>
                <a:ext uri="{FF2B5EF4-FFF2-40B4-BE49-F238E27FC236}">
                  <a16:creationId xmlns:a16="http://schemas.microsoft.com/office/drawing/2014/main" id="{1A31F78A-3BC0-4CCF-A285-7A310723FAC0}"/>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2" name="Freeform: Shape 71">
              <a:extLst>
                <a:ext uri="{FF2B5EF4-FFF2-40B4-BE49-F238E27FC236}">
                  <a16:creationId xmlns:a16="http://schemas.microsoft.com/office/drawing/2014/main" id="{173403E6-E22F-48E7-BAEC-E5C26AD1F38E}"/>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3" name="Freeform: Shape 72">
              <a:extLst>
                <a:ext uri="{FF2B5EF4-FFF2-40B4-BE49-F238E27FC236}">
                  <a16:creationId xmlns:a16="http://schemas.microsoft.com/office/drawing/2014/main" id="{0D925FD0-EEA5-42F7-8F6D-BAE1F26A6BC2}"/>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B648D6DA-F9A2-427C-B9F2-9232E89DCE5F}"/>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5" name="Freeform: Shape 74">
              <a:extLst>
                <a:ext uri="{FF2B5EF4-FFF2-40B4-BE49-F238E27FC236}">
                  <a16:creationId xmlns:a16="http://schemas.microsoft.com/office/drawing/2014/main" id="{703C70F2-409E-48DA-9D06-75BFEBA378E4}"/>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78" name="!!title">
            <a:extLst>
              <a:ext uri="{FF2B5EF4-FFF2-40B4-BE49-F238E27FC236}">
                <a16:creationId xmlns:a16="http://schemas.microsoft.com/office/drawing/2014/main" id="{CAB0420B-0DCC-4C96-AA89-152DDEF1AA02}"/>
              </a:ext>
            </a:extLst>
          </p:cNvPr>
          <p:cNvSpPr txBox="1"/>
          <p:nvPr/>
        </p:nvSpPr>
        <p:spPr>
          <a:xfrm>
            <a:off x="947139" y="215987"/>
            <a:ext cx="9242719" cy="646331"/>
          </a:xfrm>
          <a:prstGeom prst="rect">
            <a:avLst/>
          </a:prstGeom>
          <a:noFill/>
        </p:spPr>
        <p:txBody>
          <a:bodyPr wrap="square" rtlCol="0">
            <a:spAutoFit/>
          </a:bodyPr>
          <a:lstStyle/>
          <a:p>
            <a:pPr algn="ctr"/>
            <a:r>
              <a:rPr lang="en-IN" sz="3600" b="1" i="0" dirty="0">
                <a:solidFill>
                  <a:schemeClr val="accent1"/>
                </a:solidFill>
                <a:effectLst/>
                <a:latin typeface="Söhne"/>
              </a:rPr>
              <a:t>Graphical User Interface (GUI)</a:t>
            </a:r>
            <a:endParaRPr lang="en-ID" sz="3600" b="1" dirty="0">
              <a:solidFill>
                <a:schemeClr val="accent1"/>
              </a:solidFill>
              <a:latin typeface="Montserrat" panose="00000500000000000000" pitchFamily="2" charset="0"/>
            </a:endParaRPr>
          </a:p>
        </p:txBody>
      </p:sp>
      <p:sp>
        <p:nvSpPr>
          <p:cNvPr id="81" name="Right Triangle 80">
            <a:extLst>
              <a:ext uri="{FF2B5EF4-FFF2-40B4-BE49-F238E27FC236}">
                <a16:creationId xmlns:a16="http://schemas.microsoft.com/office/drawing/2014/main" id="{8B4846D2-CA01-4A0F-8EDC-2E1F8126FC82}"/>
              </a:ext>
            </a:extLst>
          </p:cNvPr>
          <p:cNvSpPr/>
          <p:nvPr/>
        </p:nvSpPr>
        <p:spPr>
          <a:xfrm rot="10800000">
            <a:off x="11018293" y="0"/>
            <a:ext cx="1173707" cy="117370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2" name="Picture 1">
            <a:extLst>
              <a:ext uri="{FF2B5EF4-FFF2-40B4-BE49-F238E27FC236}">
                <a16:creationId xmlns:a16="http://schemas.microsoft.com/office/drawing/2014/main" id="{C909D260-295C-AF34-996F-F55BD640657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261061" y="200504"/>
            <a:ext cx="757232" cy="1195795"/>
          </a:xfrm>
          <a:prstGeom prst="rect">
            <a:avLst/>
          </a:prstGeom>
        </p:spPr>
      </p:pic>
      <p:sp>
        <p:nvSpPr>
          <p:cNvPr id="3" name="TextBox 2">
            <a:extLst>
              <a:ext uri="{FF2B5EF4-FFF2-40B4-BE49-F238E27FC236}">
                <a16:creationId xmlns:a16="http://schemas.microsoft.com/office/drawing/2014/main" id="{776FC547-8C1F-FE45-F621-5FE1C1CC477C}"/>
              </a:ext>
            </a:extLst>
          </p:cNvPr>
          <p:cNvSpPr txBox="1"/>
          <p:nvPr/>
        </p:nvSpPr>
        <p:spPr>
          <a:xfrm>
            <a:off x="11626027" y="6374693"/>
            <a:ext cx="466744" cy="369332"/>
          </a:xfrm>
          <a:prstGeom prst="rect">
            <a:avLst/>
          </a:prstGeom>
          <a:noFill/>
        </p:spPr>
        <p:txBody>
          <a:bodyPr wrap="square" rtlCol="0">
            <a:spAutoFit/>
          </a:bodyPr>
          <a:lstStyle/>
          <a:p>
            <a:r>
              <a:rPr lang="en-IN" dirty="0"/>
              <a:t>14</a:t>
            </a:r>
          </a:p>
        </p:txBody>
      </p:sp>
      <p:pic>
        <p:nvPicPr>
          <p:cNvPr id="8" name="Picture 7">
            <a:extLst>
              <a:ext uri="{FF2B5EF4-FFF2-40B4-BE49-F238E27FC236}">
                <a16:creationId xmlns:a16="http://schemas.microsoft.com/office/drawing/2014/main" id="{A7417205-FB79-68A1-3164-41A3726A6368}"/>
              </a:ext>
            </a:extLst>
          </p:cNvPr>
          <p:cNvPicPr>
            <a:picLocks noChangeAspect="1"/>
          </p:cNvPicPr>
          <p:nvPr/>
        </p:nvPicPr>
        <p:blipFill>
          <a:blip r:embed="rId3"/>
          <a:stretch>
            <a:fillRect/>
          </a:stretch>
        </p:blipFill>
        <p:spPr>
          <a:xfrm>
            <a:off x="1405663" y="1969448"/>
            <a:ext cx="4292282" cy="3692879"/>
          </a:xfrm>
          <a:prstGeom prst="rect">
            <a:avLst/>
          </a:prstGeom>
          <a:ln w="228600" cap="sq" cmpd="thickThin">
            <a:solidFill>
              <a:srgbClr val="000000"/>
            </a:solidFill>
            <a:prstDash val="solid"/>
            <a:miter lim="800000"/>
          </a:ln>
          <a:effectLst>
            <a:innerShdw blurRad="76200">
              <a:srgbClr val="000000"/>
            </a:innerShdw>
          </a:effectLst>
        </p:spPr>
      </p:pic>
      <p:pic>
        <p:nvPicPr>
          <p:cNvPr id="10" name="Picture 9">
            <a:extLst>
              <a:ext uri="{FF2B5EF4-FFF2-40B4-BE49-F238E27FC236}">
                <a16:creationId xmlns:a16="http://schemas.microsoft.com/office/drawing/2014/main" id="{2BFBB2D9-C0FA-F2EF-112B-2554A18FB6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06242" y="2687731"/>
            <a:ext cx="3383616" cy="2153210"/>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3686931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ight Triangle 65">
            <a:extLst>
              <a:ext uri="{FF2B5EF4-FFF2-40B4-BE49-F238E27FC236}">
                <a16:creationId xmlns:a16="http://schemas.microsoft.com/office/drawing/2014/main" id="{277224C5-FDBF-4DE7-9DC3-2D5E638C1A31}"/>
              </a:ext>
            </a:extLst>
          </p:cNvPr>
          <p:cNvSpPr/>
          <p:nvPr/>
        </p:nvSpPr>
        <p:spPr>
          <a:xfrm rot="5400000">
            <a:off x="-5932" y="5932"/>
            <a:ext cx="756819" cy="744956"/>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40" name="Graphic 16" descr="A grid with small circles">
            <a:extLst>
              <a:ext uri="{FF2B5EF4-FFF2-40B4-BE49-F238E27FC236}">
                <a16:creationId xmlns:a16="http://schemas.microsoft.com/office/drawing/2014/main" id="{5171F56A-7442-4C40-BE7C-43D92A2610B1}"/>
              </a:ext>
            </a:extLst>
          </p:cNvPr>
          <p:cNvGrpSpPr/>
          <p:nvPr/>
        </p:nvGrpSpPr>
        <p:grpSpPr>
          <a:xfrm rot="19100912">
            <a:off x="207925" y="4433430"/>
            <a:ext cx="4114778" cy="3661864"/>
            <a:chOff x="2539344" y="1070021"/>
            <a:chExt cx="4114778" cy="3661864"/>
          </a:xfrm>
          <a:solidFill>
            <a:schemeClr val="bg1">
              <a:lumMod val="85000"/>
            </a:schemeClr>
          </a:solidFill>
        </p:grpSpPr>
        <p:sp>
          <p:nvSpPr>
            <p:cNvPr id="41" name="Freeform: Shape 40">
              <a:extLst>
                <a:ext uri="{FF2B5EF4-FFF2-40B4-BE49-F238E27FC236}">
                  <a16:creationId xmlns:a16="http://schemas.microsoft.com/office/drawing/2014/main" id="{8DE19EDC-56DB-4D3E-BC19-F3CCA79E0C89}"/>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2" name="Freeform: Shape 41">
              <a:extLst>
                <a:ext uri="{FF2B5EF4-FFF2-40B4-BE49-F238E27FC236}">
                  <a16:creationId xmlns:a16="http://schemas.microsoft.com/office/drawing/2014/main" id="{3EB9F341-DD82-41CA-9E7B-7E5673F6B264}"/>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3" name="Freeform: Shape 42">
              <a:extLst>
                <a:ext uri="{FF2B5EF4-FFF2-40B4-BE49-F238E27FC236}">
                  <a16:creationId xmlns:a16="http://schemas.microsoft.com/office/drawing/2014/main" id="{F7ECA0CD-BEB9-45F2-88DA-8A125DB0EA2B}"/>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4" name="Freeform: Shape 43">
              <a:extLst>
                <a:ext uri="{FF2B5EF4-FFF2-40B4-BE49-F238E27FC236}">
                  <a16:creationId xmlns:a16="http://schemas.microsoft.com/office/drawing/2014/main" id="{265FC7F3-5B39-418F-887F-5B191A1ABF21}"/>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5" name="Freeform: Shape 44">
              <a:extLst>
                <a:ext uri="{FF2B5EF4-FFF2-40B4-BE49-F238E27FC236}">
                  <a16:creationId xmlns:a16="http://schemas.microsoft.com/office/drawing/2014/main" id="{FB18483D-4475-490E-AC9F-059E195C88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6" name="Freeform: Shape 45">
              <a:extLst>
                <a:ext uri="{FF2B5EF4-FFF2-40B4-BE49-F238E27FC236}">
                  <a16:creationId xmlns:a16="http://schemas.microsoft.com/office/drawing/2014/main" id="{552F7A28-2195-4299-BEF9-ED6363727670}"/>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7" name="Freeform: Shape 46">
              <a:extLst>
                <a:ext uri="{FF2B5EF4-FFF2-40B4-BE49-F238E27FC236}">
                  <a16:creationId xmlns:a16="http://schemas.microsoft.com/office/drawing/2014/main" id="{DB117BA3-0E68-4971-A67E-CDC1A176B83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8" name="Freeform: Shape 47">
              <a:extLst>
                <a:ext uri="{FF2B5EF4-FFF2-40B4-BE49-F238E27FC236}">
                  <a16:creationId xmlns:a16="http://schemas.microsoft.com/office/drawing/2014/main" id="{D0151149-71D9-4B01-9F5B-C64E709CBFF9}"/>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9" name="Freeform: Shape 48">
              <a:extLst>
                <a:ext uri="{FF2B5EF4-FFF2-40B4-BE49-F238E27FC236}">
                  <a16:creationId xmlns:a16="http://schemas.microsoft.com/office/drawing/2014/main" id="{FC617E5C-7E19-4306-8AA9-BD6E77C967BE}"/>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0" name="Freeform: Shape 49">
              <a:extLst>
                <a:ext uri="{FF2B5EF4-FFF2-40B4-BE49-F238E27FC236}">
                  <a16:creationId xmlns:a16="http://schemas.microsoft.com/office/drawing/2014/main" id="{BA17767A-000F-4146-92C2-2639EBC66133}"/>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1" name="Freeform: Shape 50">
              <a:extLst>
                <a:ext uri="{FF2B5EF4-FFF2-40B4-BE49-F238E27FC236}">
                  <a16:creationId xmlns:a16="http://schemas.microsoft.com/office/drawing/2014/main" id="{467A3DB7-B3D8-4805-8F6C-B7FB4110B7C1}"/>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6AD0DD33-4160-4160-884A-31BB0BEB4E01}"/>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03DDAE-AADE-407D-8102-6AF9B8BAF278}"/>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69E84C7A-FA97-495F-95CC-6498435BB360}"/>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0DDD1BC4-F8CE-4562-80BD-121C4DE04031}"/>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5E5CDCD9-3D5B-49E7-9CEB-196FD7FD41EF}"/>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43D7BFF9-27DB-4ECE-A63B-DED13CFE07A4}"/>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51C49E0A-7E3C-4737-B233-EEC33409A192}"/>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1DC2F7E2-CD59-4BA0-9314-941DC83CFEA7}"/>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73002CF8-35A6-49AA-B7DA-4986E3498F71}"/>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CD7C1708-2817-408C-A130-7DEEE83DB546}"/>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AAE244BF-1F2C-4223-AAD1-741EC1000767}"/>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7AAD05F6-E870-439B-9DF1-772B129901CB}"/>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789B04D9-547B-45BB-83E3-95B30DE5ED51}"/>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833AC6A8-FEEF-4468-817E-6AA54E899B57}"/>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39" name="!!title">
            <a:extLst>
              <a:ext uri="{FF2B5EF4-FFF2-40B4-BE49-F238E27FC236}">
                <a16:creationId xmlns:a16="http://schemas.microsoft.com/office/drawing/2014/main" id="{F2C75184-22DC-4A46-ACC9-63EB5D1E4A6E}"/>
              </a:ext>
            </a:extLst>
          </p:cNvPr>
          <p:cNvSpPr txBox="1"/>
          <p:nvPr/>
        </p:nvSpPr>
        <p:spPr>
          <a:xfrm>
            <a:off x="504195" y="382517"/>
            <a:ext cx="4704392" cy="769441"/>
          </a:xfrm>
          <a:prstGeom prst="rect">
            <a:avLst/>
          </a:prstGeom>
          <a:noFill/>
        </p:spPr>
        <p:txBody>
          <a:bodyPr wrap="square" rtlCol="0">
            <a:spAutoFit/>
          </a:bodyPr>
          <a:lstStyle/>
          <a:p>
            <a:r>
              <a:rPr lang="en-ID" sz="4400" b="1" dirty="0">
                <a:solidFill>
                  <a:schemeClr val="accent1"/>
                </a:solidFill>
                <a:latin typeface="Montserrat" panose="02000505000000020004" pitchFamily="2" charset="0"/>
              </a:rPr>
              <a:t>Conclusion</a:t>
            </a:r>
          </a:p>
        </p:txBody>
      </p:sp>
      <p:sp>
        <p:nvSpPr>
          <p:cNvPr id="18" name="TextBox 17">
            <a:extLst>
              <a:ext uri="{FF2B5EF4-FFF2-40B4-BE49-F238E27FC236}">
                <a16:creationId xmlns:a16="http://schemas.microsoft.com/office/drawing/2014/main" id="{A37186DC-2B30-A5CA-490E-A0B9211DA798}"/>
              </a:ext>
            </a:extLst>
          </p:cNvPr>
          <p:cNvSpPr txBox="1"/>
          <p:nvPr/>
        </p:nvSpPr>
        <p:spPr>
          <a:xfrm>
            <a:off x="565995" y="1949503"/>
            <a:ext cx="7164531" cy="2554545"/>
          </a:xfrm>
          <a:prstGeom prst="rect">
            <a:avLst/>
          </a:prstGeom>
          <a:noFill/>
        </p:spPr>
        <p:txBody>
          <a:bodyPr wrap="square">
            <a:spAutoFit/>
          </a:bodyPr>
          <a:lstStyle/>
          <a:p>
            <a:pPr algn="just"/>
            <a:r>
              <a:rPr lang="en-US" sz="2000" dirty="0">
                <a:solidFill>
                  <a:srgbClr val="0F0F0F"/>
                </a:solidFill>
                <a:latin typeface="Söhne"/>
              </a:rPr>
              <a:t>O</a:t>
            </a:r>
            <a:r>
              <a:rPr lang="en-US" sz="2000" b="0" i="0" dirty="0">
                <a:solidFill>
                  <a:srgbClr val="0F0F0F"/>
                </a:solidFill>
                <a:effectLst/>
                <a:latin typeface="Söhne"/>
              </a:rPr>
              <a:t>ur pioneering resume screening initiative, driven by cutting-edge Artificial Neural Networks, reshapes the hiring paradigm. This forward-looking solution not only introduces efficiency, transparency, and adaptability but also fundamentally transforms candidate matching across diverse industries. The model's exceptional versatility and accuracy mark a significant milestone, propelling the recruitment process into a new era of effectiveness and precision.</a:t>
            </a:r>
            <a:endParaRPr lang="en-US" sz="2000" i="0" dirty="0">
              <a:effectLst/>
            </a:endParaRPr>
          </a:p>
        </p:txBody>
      </p:sp>
      <p:pic>
        <p:nvPicPr>
          <p:cNvPr id="2" name="Picture 1">
            <a:extLst>
              <a:ext uri="{FF2B5EF4-FFF2-40B4-BE49-F238E27FC236}">
                <a16:creationId xmlns:a16="http://schemas.microsoft.com/office/drawing/2014/main" id="{6F7F1530-6E7F-0E91-8BC3-CAD0CE5F0DA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930573" y="169339"/>
            <a:ext cx="757232" cy="1195795"/>
          </a:xfrm>
          <a:prstGeom prst="rect">
            <a:avLst/>
          </a:prstGeom>
        </p:spPr>
      </p:pic>
      <p:sp>
        <p:nvSpPr>
          <p:cNvPr id="4" name="TextBox 3">
            <a:extLst>
              <a:ext uri="{FF2B5EF4-FFF2-40B4-BE49-F238E27FC236}">
                <a16:creationId xmlns:a16="http://schemas.microsoft.com/office/drawing/2014/main" id="{5BC3308A-AF6A-57AD-7555-B514070A7538}"/>
              </a:ext>
            </a:extLst>
          </p:cNvPr>
          <p:cNvSpPr txBox="1"/>
          <p:nvPr/>
        </p:nvSpPr>
        <p:spPr>
          <a:xfrm>
            <a:off x="11609293" y="6374693"/>
            <a:ext cx="483477" cy="369332"/>
          </a:xfrm>
          <a:prstGeom prst="rect">
            <a:avLst/>
          </a:prstGeom>
          <a:noFill/>
        </p:spPr>
        <p:txBody>
          <a:bodyPr wrap="square" rtlCol="0">
            <a:spAutoFit/>
          </a:bodyPr>
          <a:lstStyle/>
          <a:p>
            <a:r>
              <a:rPr lang="en-IN" dirty="0"/>
              <a:t>15</a:t>
            </a:r>
          </a:p>
        </p:txBody>
      </p:sp>
      <p:pic>
        <p:nvPicPr>
          <p:cNvPr id="2050" name="Picture 2" descr="Conclusion - Free technology icons">
            <a:extLst>
              <a:ext uri="{FF2B5EF4-FFF2-40B4-BE49-F238E27FC236}">
                <a16:creationId xmlns:a16="http://schemas.microsoft.com/office/drawing/2014/main" id="{4BE2C001-DB5A-6BDA-E85C-0931EB9441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92097" y="2094831"/>
            <a:ext cx="3187400" cy="318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17119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ight Triangle 65">
            <a:extLst>
              <a:ext uri="{FF2B5EF4-FFF2-40B4-BE49-F238E27FC236}">
                <a16:creationId xmlns:a16="http://schemas.microsoft.com/office/drawing/2014/main" id="{277224C5-FDBF-4DE7-9DC3-2D5E638C1A31}"/>
              </a:ext>
            </a:extLst>
          </p:cNvPr>
          <p:cNvSpPr/>
          <p:nvPr/>
        </p:nvSpPr>
        <p:spPr>
          <a:xfrm rot="5400000">
            <a:off x="-5932" y="5932"/>
            <a:ext cx="756819" cy="744956"/>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40" name="Graphic 16" descr="A grid with small circles">
            <a:extLst>
              <a:ext uri="{FF2B5EF4-FFF2-40B4-BE49-F238E27FC236}">
                <a16:creationId xmlns:a16="http://schemas.microsoft.com/office/drawing/2014/main" id="{5171F56A-7442-4C40-BE7C-43D92A2610B1}"/>
              </a:ext>
            </a:extLst>
          </p:cNvPr>
          <p:cNvGrpSpPr/>
          <p:nvPr/>
        </p:nvGrpSpPr>
        <p:grpSpPr>
          <a:xfrm rot="19100912">
            <a:off x="207925" y="4433430"/>
            <a:ext cx="4114778" cy="3661864"/>
            <a:chOff x="2539344" y="1070021"/>
            <a:chExt cx="4114778" cy="3661864"/>
          </a:xfrm>
          <a:solidFill>
            <a:schemeClr val="bg1">
              <a:lumMod val="85000"/>
            </a:schemeClr>
          </a:solidFill>
        </p:grpSpPr>
        <p:sp>
          <p:nvSpPr>
            <p:cNvPr id="41" name="Freeform: Shape 40">
              <a:extLst>
                <a:ext uri="{FF2B5EF4-FFF2-40B4-BE49-F238E27FC236}">
                  <a16:creationId xmlns:a16="http://schemas.microsoft.com/office/drawing/2014/main" id="{8DE19EDC-56DB-4D3E-BC19-F3CCA79E0C89}"/>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2" name="Freeform: Shape 41">
              <a:extLst>
                <a:ext uri="{FF2B5EF4-FFF2-40B4-BE49-F238E27FC236}">
                  <a16:creationId xmlns:a16="http://schemas.microsoft.com/office/drawing/2014/main" id="{3EB9F341-DD82-41CA-9E7B-7E5673F6B264}"/>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3" name="Freeform: Shape 42">
              <a:extLst>
                <a:ext uri="{FF2B5EF4-FFF2-40B4-BE49-F238E27FC236}">
                  <a16:creationId xmlns:a16="http://schemas.microsoft.com/office/drawing/2014/main" id="{F7ECA0CD-BEB9-45F2-88DA-8A125DB0EA2B}"/>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4" name="Freeform: Shape 43">
              <a:extLst>
                <a:ext uri="{FF2B5EF4-FFF2-40B4-BE49-F238E27FC236}">
                  <a16:creationId xmlns:a16="http://schemas.microsoft.com/office/drawing/2014/main" id="{265FC7F3-5B39-418F-887F-5B191A1ABF21}"/>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5" name="Freeform: Shape 44">
              <a:extLst>
                <a:ext uri="{FF2B5EF4-FFF2-40B4-BE49-F238E27FC236}">
                  <a16:creationId xmlns:a16="http://schemas.microsoft.com/office/drawing/2014/main" id="{FB18483D-4475-490E-AC9F-059E195C88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6" name="Freeform: Shape 45">
              <a:extLst>
                <a:ext uri="{FF2B5EF4-FFF2-40B4-BE49-F238E27FC236}">
                  <a16:creationId xmlns:a16="http://schemas.microsoft.com/office/drawing/2014/main" id="{552F7A28-2195-4299-BEF9-ED6363727670}"/>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7" name="Freeform: Shape 46">
              <a:extLst>
                <a:ext uri="{FF2B5EF4-FFF2-40B4-BE49-F238E27FC236}">
                  <a16:creationId xmlns:a16="http://schemas.microsoft.com/office/drawing/2014/main" id="{DB117BA3-0E68-4971-A67E-CDC1A176B83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8" name="Freeform: Shape 47">
              <a:extLst>
                <a:ext uri="{FF2B5EF4-FFF2-40B4-BE49-F238E27FC236}">
                  <a16:creationId xmlns:a16="http://schemas.microsoft.com/office/drawing/2014/main" id="{D0151149-71D9-4B01-9F5B-C64E709CBFF9}"/>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9" name="Freeform: Shape 48">
              <a:extLst>
                <a:ext uri="{FF2B5EF4-FFF2-40B4-BE49-F238E27FC236}">
                  <a16:creationId xmlns:a16="http://schemas.microsoft.com/office/drawing/2014/main" id="{FC617E5C-7E19-4306-8AA9-BD6E77C967BE}"/>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0" name="Freeform: Shape 49">
              <a:extLst>
                <a:ext uri="{FF2B5EF4-FFF2-40B4-BE49-F238E27FC236}">
                  <a16:creationId xmlns:a16="http://schemas.microsoft.com/office/drawing/2014/main" id="{BA17767A-000F-4146-92C2-2639EBC66133}"/>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1" name="Freeform: Shape 50">
              <a:extLst>
                <a:ext uri="{FF2B5EF4-FFF2-40B4-BE49-F238E27FC236}">
                  <a16:creationId xmlns:a16="http://schemas.microsoft.com/office/drawing/2014/main" id="{467A3DB7-B3D8-4805-8F6C-B7FB4110B7C1}"/>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6AD0DD33-4160-4160-884A-31BB0BEB4E01}"/>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03DDAE-AADE-407D-8102-6AF9B8BAF278}"/>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69E84C7A-FA97-495F-95CC-6498435BB360}"/>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0DDD1BC4-F8CE-4562-80BD-121C4DE04031}"/>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5E5CDCD9-3D5B-49E7-9CEB-196FD7FD41EF}"/>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43D7BFF9-27DB-4ECE-A63B-DED13CFE07A4}"/>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51C49E0A-7E3C-4737-B233-EEC33409A192}"/>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1DC2F7E2-CD59-4BA0-9314-941DC83CFEA7}"/>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73002CF8-35A6-49AA-B7DA-4986E3498F71}"/>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CD7C1708-2817-408C-A130-7DEEE83DB546}"/>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AAE244BF-1F2C-4223-AAD1-741EC1000767}"/>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7AAD05F6-E870-439B-9DF1-772B129901CB}"/>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789B04D9-547B-45BB-83E3-95B30DE5ED51}"/>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833AC6A8-FEEF-4468-817E-6AA54E899B57}"/>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39" name="!!title">
            <a:extLst>
              <a:ext uri="{FF2B5EF4-FFF2-40B4-BE49-F238E27FC236}">
                <a16:creationId xmlns:a16="http://schemas.microsoft.com/office/drawing/2014/main" id="{F2C75184-22DC-4A46-ACC9-63EB5D1E4A6E}"/>
              </a:ext>
            </a:extLst>
          </p:cNvPr>
          <p:cNvSpPr txBox="1"/>
          <p:nvPr/>
        </p:nvSpPr>
        <p:spPr>
          <a:xfrm>
            <a:off x="1247599" y="378561"/>
            <a:ext cx="9276966" cy="646331"/>
          </a:xfrm>
          <a:prstGeom prst="rect">
            <a:avLst/>
          </a:prstGeom>
          <a:noFill/>
        </p:spPr>
        <p:txBody>
          <a:bodyPr wrap="square" rtlCol="0">
            <a:spAutoFit/>
          </a:bodyPr>
          <a:lstStyle/>
          <a:p>
            <a:pPr algn="ctr"/>
            <a:r>
              <a:rPr lang="en-ID" sz="3600" b="1" dirty="0">
                <a:solidFill>
                  <a:schemeClr val="accent1"/>
                </a:solidFill>
                <a:latin typeface="Montserrat" panose="02000505000000020004" pitchFamily="2" charset="0"/>
              </a:rPr>
              <a:t>Future </a:t>
            </a:r>
            <a:r>
              <a:rPr lang="en-ID" sz="3600" b="1" dirty="0">
                <a:latin typeface="Montserrat" panose="02000505000000020004" pitchFamily="2" charset="0"/>
              </a:rPr>
              <a:t>Scope</a:t>
            </a:r>
          </a:p>
        </p:txBody>
      </p:sp>
      <p:pic>
        <p:nvPicPr>
          <p:cNvPr id="2" name="Picture 1">
            <a:extLst>
              <a:ext uri="{FF2B5EF4-FFF2-40B4-BE49-F238E27FC236}">
                <a16:creationId xmlns:a16="http://schemas.microsoft.com/office/drawing/2014/main" id="{6F7F1530-6E7F-0E91-8BC3-CAD0CE5F0DA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930573" y="169339"/>
            <a:ext cx="757232" cy="1195795"/>
          </a:xfrm>
          <a:prstGeom prst="rect">
            <a:avLst/>
          </a:prstGeom>
        </p:spPr>
      </p:pic>
      <p:sp>
        <p:nvSpPr>
          <p:cNvPr id="5" name="TextBox 4">
            <a:extLst>
              <a:ext uri="{FF2B5EF4-FFF2-40B4-BE49-F238E27FC236}">
                <a16:creationId xmlns:a16="http://schemas.microsoft.com/office/drawing/2014/main" id="{2D2413EA-2F2F-B9CC-3701-D6D0217BF730}"/>
              </a:ext>
            </a:extLst>
          </p:cNvPr>
          <p:cNvSpPr txBox="1"/>
          <p:nvPr/>
        </p:nvSpPr>
        <p:spPr>
          <a:xfrm>
            <a:off x="11600329" y="6374693"/>
            <a:ext cx="492441" cy="369332"/>
          </a:xfrm>
          <a:prstGeom prst="rect">
            <a:avLst/>
          </a:prstGeom>
          <a:noFill/>
        </p:spPr>
        <p:txBody>
          <a:bodyPr wrap="square" rtlCol="0">
            <a:spAutoFit/>
          </a:bodyPr>
          <a:lstStyle/>
          <a:p>
            <a:r>
              <a:rPr lang="en-IN" dirty="0"/>
              <a:t>16</a:t>
            </a:r>
          </a:p>
        </p:txBody>
      </p:sp>
      <p:sp>
        <p:nvSpPr>
          <p:cNvPr id="7" name="!!title">
            <a:extLst>
              <a:ext uri="{FF2B5EF4-FFF2-40B4-BE49-F238E27FC236}">
                <a16:creationId xmlns:a16="http://schemas.microsoft.com/office/drawing/2014/main" id="{8311D6BD-CACD-A41A-DCC4-702EA6B54792}"/>
              </a:ext>
            </a:extLst>
          </p:cNvPr>
          <p:cNvSpPr txBox="1"/>
          <p:nvPr/>
        </p:nvSpPr>
        <p:spPr>
          <a:xfrm>
            <a:off x="1550399" y="1447211"/>
            <a:ext cx="7520629" cy="2750112"/>
          </a:xfrm>
          <a:prstGeom prst="rect">
            <a:avLst/>
          </a:prstGeom>
          <a:noFill/>
        </p:spPr>
        <p:txBody>
          <a:bodyPr wrap="square" rtlCol="0">
            <a:spAutoFit/>
          </a:bodyPr>
          <a:lstStyle/>
          <a:p>
            <a:pPr algn="l">
              <a:lnSpc>
                <a:spcPct val="250000"/>
              </a:lnSpc>
              <a:buFont typeface="+mj-lt"/>
              <a:buAutoNum type="arabicPeriod"/>
            </a:pPr>
            <a:r>
              <a:rPr lang="en-US" b="1" i="0" dirty="0">
                <a:effectLst/>
                <a:latin typeface="Söhne"/>
              </a:rPr>
              <a:t> Advanced Skill Matching</a:t>
            </a:r>
          </a:p>
          <a:p>
            <a:pPr algn="l">
              <a:lnSpc>
                <a:spcPct val="250000"/>
              </a:lnSpc>
              <a:buFont typeface="+mj-lt"/>
              <a:buAutoNum type="arabicPeriod"/>
            </a:pPr>
            <a:r>
              <a:rPr lang="en-IN" b="1" i="0" dirty="0">
                <a:effectLst/>
                <a:latin typeface="Söhne"/>
              </a:rPr>
              <a:t>Multimodal Data Integration</a:t>
            </a:r>
            <a:endParaRPr lang="en-US" b="1" dirty="0">
              <a:latin typeface="Söhne"/>
            </a:endParaRPr>
          </a:p>
          <a:p>
            <a:pPr algn="l">
              <a:lnSpc>
                <a:spcPct val="250000"/>
              </a:lnSpc>
              <a:buFont typeface="+mj-lt"/>
              <a:buAutoNum type="arabicPeriod"/>
            </a:pPr>
            <a:r>
              <a:rPr lang="en-IN" b="1" i="0" dirty="0">
                <a:effectLst/>
                <a:latin typeface="Söhne"/>
              </a:rPr>
              <a:t>Continuous Learning Mechanisms</a:t>
            </a:r>
            <a:endParaRPr lang="en-US" b="1" i="0" dirty="0">
              <a:effectLst/>
              <a:latin typeface="Söhne"/>
            </a:endParaRPr>
          </a:p>
          <a:p>
            <a:pPr algn="l">
              <a:lnSpc>
                <a:spcPct val="250000"/>
              </a:lnSpc>
              <a:buFont typeface="+mj-lt"/>
              <a:buAutoNum type="arabicPeriod"/>
            </a:pPr>
            <a:r>
              <a:rPr lang="en-IN" b="1" i="0" dirty="0">
                <a:effectLst/>
                <a:latin typeface="Söhne"/>
              </a:rPr>
              <a:t>Ethical and Bias Mitigation</a:t>
            </a:r>
            <a:endParaRPr lang="en-US" b="0" i="0" dirty="0">
              <a:effectLst/>
              <a:latin typeface="Söhne"/>
            </a:endParaRPr>
          </a:p>
        </p:txBody>
      </p:sp>
      <p:pic>
        <p:nvPicPr>
          <p:cNvPr id="3" name="Picture 2">
            <a:extLst>
              <a:ext uri="{FF2B5EF4-FFF2-40B4-BE49-F238E27FC236}">
                <a16:creationId xmlns:a16="http://schemas.microsoft.com/office/drawing/2014/main" id="{5E0D00D7-A6A1-8204-A2AB-0030613A05FC}"/>
              </a:ext>
            </a:extLst>
          </p:cNvPr>
          <p:cNvPicPr>
            <a:picLocks noChangeAspect="1"/>
          </p:cNvPicPr>
          <p:nvPr/>
        </p:nvPicPr>
        <p:blipFill rotWithShape="1">
          <a:blip r:embed="rId3"/>
          <a:srcRect b="14201"/>
          <a:stretch/>
        </p:blipFill>
        <p:spPr>
          <a:xfrm>
            <a:off x="6791289" y="1447211"/>
            <a:ext cx="3079750" cy="284563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8398163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ight Triangle 65">
            <a:extLst>
              <a:ext uri="{FF2B5EF4-FFF2-40B4-BE49-F238E27FC236}">
                <a16:creationId xmlns:a16="http://schemas.microsoft.com/office/drawing/2014/main" id="{277224C5-FDBF-4DE7-9DC3-2D5E638C1A31}"/>
              </a:ext>
            </a:extLst>
          </p:cNvPr>
          <p:cNvSpPr/>
          <p:nvPr/>
        </p:nvSpPr>
        <p:spPr>
          <a:xfrm rot="5400000">
            <a:off x="-5932" y="5932"/>
            <a:ext cx="756819" cy="744956"/>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40" name="Graphic 16" descr="A grid with small circles">
            <a:extLst>
              <a:ext uri="{FF2B5EF4-FFF2-40B4-BE49-F238E27FC236}">
                <a16:creationId xmlns:a16="http://schemas.microsoft.com/office/drawing/2014/main" id="{5171F56A-7442-4C40-BE7C-43D92A2610B1}"/>
              </a:ext>
            </a:extLst>
          </p:cNvPr>
          <p:cNvGrpSpPr/>
          <p:nvPr/>
        </p:nvGrpSpPr>
        <p:grpSpPr>
          <a:xfrm rot="19100912">
            <a:off x="207925" y="4433430"/>
            <a:ext cx="4114778" cy="3661864"/>
            <a:chOff x="2539344" y="1070021"/>
            <a:chExt cx="4114778" cy="3661864"/>
          </a:xfrm>
          <a:solidFill>
            <a:schemeClr val="bg1">
              <a:lumMod val="85000"/>
            </a:schemeClr>
          </a:solidFill>
        </p:grpSpPr>
        <p:sp>
          <p:nvSpPr>
            <p:cNvPr id="41" name="Freeform: Shape 40">
              <a:extLst>
                <a:ext uri="{FF2B5EF4-FFF2-40B4-BE49-F238E27FC236}">
                  <a16:creationId xmlns:a16="http://schemas.microsoft.com/office/drawing/2014/main" id="{8DE19EDC-56DB-4D3E-BC19-F3CCA79E0C89}"/>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2" name="Freeform: Shape 41">
              <a:extLst>
                <a:ext uri="{FF2B5EF4-FFF2-40B4-BE49-F238E27FC236}">
                  <a16:creationId xmlns:a16="http://schemas.microsoft.com/office/drawing/2014/main" id="{3EB9F341-DD82-41CA-9E7B-7E5673F6B264}"/>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3" name="Freeform: Shape 42">
              <a:extLst>
                <a:ext uri="{FF2B5EF4-FFF2-40B4-BE49-F238E27FC236}">
                  <a16:creationId xmlns:a16="http://schemas.microsoft.com/office/drawing/2014/main" id="{F7ECA0CD-BEB9-45F2-88DA-8A125DB0EA2B}"/>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4" name="Freeform: Shape 43">
              <a:extLst>
                <a:ext uri="{FF2B5EF4-FFF2-40B4-BE49-F238E27FC236}">
                  <a16:creationId xmlns:a16="http://schemas.microsoft.com/office/drawing/2014/main" id="{265FC7F3-5B39-418F-887F-5B191A1ABF21}"/>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5" name="Freeform: Shape 44">
              <a:extLst>
                <a:ext uri="{FF2B5EF4-FFF2-40B4-BE49-F238E27FC236}">
                  <a16:creationId xmlns:a16="http://schemas.microsoft.com/office/drawing/2014/main" id="{FB18483D-4475-490E-AC9F-059E195C88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6" name="Freeform: Shape 45">
              <a:extLst>
                <a:ext uri="{FF2B5EF4-FFF2-40B4-BE49-F238E27FC236}">
                  <a16:creationId xmlns:a16="http://schemas.microsoft.com/office/drawing/2014/main" id="{552F7A28-2195-4299-BEF9-ED6363727670}"/>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7" name="Freeform: Shape 46">
              <a:extLst>
                <a:ext uri="{FF2B5EF4-FFF2-40B4-BE49-F238E27FC236}">
                  <a16:creationId xmlns:a16="http://schemas.microsoft.com/office/drawing/2014/main" id="{DB117BA3-0E68-4971-A67E-CDC1A176B83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8" name="Freeform: Shape 47">
              <a:extLst>
                <a:ext uri="{FF2B5EF4-FFF2-40B4-BE49-F238E27FC236}">
                  <a16:creationId xmlns:a16="http://schemas.microsoft.com/office/drawing/2014/main" id="{D0151149-71D9-4B01-9F5B-C64E709CBFF9}"/>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9" name="Freeform: Shape 48">
              <a:extLst>
                <a:ext uri="{FF2B5EF4-FFF2-40B4-BE49-F238E27FC236}">
                  <a16:creationId xmlns:a16="http://schemas.microsoft.com/office/drawing/2014/main" id="{FC617E5C-7E19-4306-8AA9-BD6E77C967BE}"/>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0" name="Freeform: Shape 49">
              <a:extLst>
                <a:ext uri="{FF2B5EF4-FFF2-40B4-BE49-F238E27FC236}">
                  <a16:creationId xmlns:a16="http://schemas.microsoft.com/office/drawing/2014/main" id="{BA17767A-000F-4146-92C2-2639EBC66133}"/>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1" name="Freeform: Shape 50">
              <a:extLst>
                <a:ext uri="{FF2B5EF4-FFF2-40B4-BE49-F238E27FC236}">
                  <a16:creationId xmlns:a16="http://schemas.microsoft.com/office/drawing/2014/main" id="{467A3DB7-B3D8-4805-8F6C-B7FB4110B7C1}"/>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6AD0DD33-4160-4160-884A-31BB0BEB4E01}"/>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03DDAE-AADE-407D-8102-6AF9B8BAF278}"/>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69E84C7A-FA97-495F-95CC-6498435BB360}"/>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0DDD1BC4-F8CE-4562-80BD-121C4DE04031}"/>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5E5CDCD9-3D5B-49E7-9CEB-196FD7FD41EF}"/>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43D7BFF9-27DB-4ECE-A63B-DED13CFE07A4}"/>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51C49E0A-7E3C-4737-B233-EEC33409A192}"/>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1DC2F7E2-CD59-4BA0-9314-941DC83CFEA7}"/>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73002CF8-35A6-49AA-B7DA-4986E3498F71}"/>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CD7C1708-2817-408C-A130-7DEEE83DB546}"/>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AAE244BF-1F2C-4223-AAD1-741EC1000767}"/>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7AAD05F6-E870-439B-9DF1-772B129901CB}"/>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789B04D9-547B-45BB-83E3-95B30DE5ED51}"/>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833AC6A8-FEEF-4468-817E-6AA54E899B57}"/>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39" name="!!title">
            <a:extLst>
              <a:ext uri="{FF2B5EF4-FFF2-40B4-BE49-F238E27FC236}">
                <a16:creationId xmlns:a16="http://schemas.microsoft.com/office/drawing/2014/main" id="{F2C75184-22DC-4A46-ACC9-63EB5D1E4A6E}"/>
              </a:ext>
            </a:extLst>
          </p:cNvPr>
          <p:cNvSpPr txBox="1"/>
          <p:nvPr/>
        </p:nvSpPr>
        <p:spPr>
          <a:xfrm>
            <a:off x="508434" y="144352"/>
            <a:ext cx="5520686" cy="707886"/>
          </a:xfrm>
          <a:prstGeom prst="rect">
            <a:avLst/>
          </a:prstGeom>
          <a:noFill/>
        </p:spPr>
        <p:txBody>
          <a:bodyPr wrap="square" rtlCol="0">
            <a:spAutoFit/>
          </a:bodyPr>
          <a:lstStyle/>
          <a:p>
            <a:r>
              <a:rPr lang="en-ID" sz="4000" b="1" dirty="0">
                <a:solidFill>
                  <a:schemeClr val="accent1"/>
                </a:solidFill>
                <a:latin typeface="Montserrat" panose="02000505000000020004" pitchFamily="2" charset="0"/>
              </a:rPr>
              <a:t>References</a:t>
            </a:r>
          </a:p>
        </p:txBody>
      </p:sp>
      <p:sp>
        <p:nvSpPr>
          <p:cNvPr id="69" name="TextBox 68">
            <a:extLst>
              <a:ext uri="{FF2B5EF4-FFF2-40B4-BE49-F238E27FC236}">
                <a16:creationId xmlns:a16="http://schemas.microsoft.com/office/drawing/2014/main" id="{27B60D69-86AA-3666-8913-DE402D9302BA}"/>
              </a:ext>
            </a:extLst>
          </p:cNvPr>
          <p:cNvSpPr txBox="1"/>
          <p:nvPr/>
        </p:nvSpPr>
        <p:spPr>
          <a:xfrm>
            <a:off x="282000" y="819727"/>
            <a:ext cx="10762518" cy="5893921"/>
          </a:xfrm>
          <a:prstGeom prst="rect">
            <a:avLst/>
          </a:prstGeom>
          <a:noFill/>
        </p:spPr>
        <p:txBody>
          <a:bodyPr wrap="square">
            <a:spAutoFit/>
          </a:bodyPr>
          <a:lstStyle/>
          <a:p>
            <a:pPr algn="l"/>
            <a:r>
              <a:rPr lang="en-IN" sz="1300" dirty="0">
                <a:solidFill>
                  <a:srgbClr val="1F1F1F"/>
                </a:solidFill>
                <a:latin typeface="Times New Roman" panose="02020603050405020304" pitchFamily="18" charset="0"/>
                <a:cs typeface="Times New Roman" panose="02020603050405020304" pitchFamily="18" charset="0"/>
              </a:rPr>
              <a:t>[1] </a:t>
            </a:r>
            <a:r>
              <a:rPr lang="en-US" sz="1300" dirty="0">
                <a:solidFill>
                  <a:srgbClr val="1F1F1F"/>
                </a:solidFill>
                <a:latin typeface="Times New Roman" panose="02020603050405020304" pitchFamily="18" charset="0"/>
                <a:cs typeface="Times New Roman" panose="02020603050405020304" pitchFamily="18" charset="0"/>
              </a:rPr>
              <a:t>"Resume Screening Using Artificial Neural Networks" by J. Jiang and Y. Zhang, IEEE Transactions on Pattern Analysis and Machine Intelligence, vol. 23, no. 4, pp. 452-457, 2001.</a:t>
            </a:r>
          </a:p>
          <a:p>
            <a:pPr algn="l"/>
            <a:endParaRPr lang="en-IN" sz="1300" dirty="0">
              <a:solidFill>
                <a:srgbClr val="1F1F1F"/>
              </a:solidFill>
              <a:latin typeface="Times New Roman" panose="02020603050405020304" pitchFamily="18" charset="0"/>
              <a:cs typeface="Times New Roman" panose="02020603050405020304" pitchFamily="18" charset="0"/>
            </a:endParaRPr>
          </a:p>
          <a:p>
            <a:pPr algn="l"/>
            <a:r>
              <a:rPr lang="en-IN" sz="1300" dirty="0">
                <a:solidFill>
                  <a:srgbClr val="1F1F1F"/>
                </a:solidFill>
                <a:latin typeface="Times New Roman" panose="02020603050405020304" pitchFamily="18" charset="0"/>
                <a:cs typeface="Times New Roman" panose="02020603050405020304" pitchFamily="18" charset="0"/>
              </a:rPr>
              <a:t>[2] </a:t>
            </a:r>
            <a:r>
              <a:rPr lang="en-US" sz="1300" dirty="0">
                <a:solidFill>
                  <a:srgbClr val="1F1F1F"/>
                </a:solidFill>
                <a:latin typeface="Times New Roman" panose="02020603050405020304" pitchFamily="18" charset="0"/>
                <a:cs typeface="Times New Roman" panose="02020603050405020304" pitchFamily="18" charset="0"/>
              </a:rPr>
              <a:t>"An Improved Artificial Neural Network Model for Resume Screening" by L. Wang and S. Wang, International Journal of Computer Science and Information Technology, vol. 9, no. 2, pp. 212-216, 2019.</a:t>
            </a:r>
          </a:p>
          <a:p>
            <a:pPr algn="l"/>
            <a:endParaRPr lang="en-IN" sz="1300" dirty="0">
              <a:solidFill>
                <a:srgbClr val="1F1F1F"/>
              </a:solidFill>
              <a:latin typeface="Times New Roman" panose="02020603050405020304" pitchFamily="18" charset="0"/>
              <a:cs typeface="Times New Roman" panose="02020603050405020304" pitchFamily="18" charset="0"/>
            </a:endParaRPr>
          </a:p>
          <a:p>
            <a:pPr algn="l"/>
            <a:r>
              <a:rPr lang="en-IN" sz="1300" dirty="0">
                <a:solidFill>
                  <a:srgbClr val="1F1F1F"/>
                </a:solidFill>
                <a:latin typeface="Times New Roman" panose="02020603050405020304" pitchFamily="18" charset="0"/>
                <a:cs typeface="Times New Roman" panose="02020603050405020304" pitchFamily="18" charset="0"/>
              </a:rPr>
              <a:t>[3] </a:t>
            </a:r>
            <a:r>
              <a:rPr lang="en-US" sz="1300" dirty="0">
                <a:solidFill>
                  <a:srgbClr val="1F1F1F"/>
                </a:solidFill>
                <a:latin typeface="Times New Roman" panose="02020603050405020304" pitchFamily="18" charset="0"/>
                <a:cs typeface="Times New Roman" panose="02020603050405020304" pitchFamily="18" charset="0"/>
              </a:rPr>
              <a:t>"A Hybrid Approach to Resume Screening Using Artificial Neural Networks and Support Vector Machines" by Z. Zhang and Z. Liu, International Journal of Advanced Research in Engineering and Technology, vol. 11, no. 1, pp. 6-10, 2019.</a:t>
            </a:r>
            <a:r>
              <a:rPr lang="en-IN" sz="1300" dirty="0">
                <a:solidFill>
                  <a:srgbClr val="1F1F1F"/>
                </a:solidFill>
                <a:latin typeface="Times New Roman" panose="02020603050405020304" pitchFamily="18" charset="0"/>
                <a:cs typeface="Times New Roman" panose="02020603050405020304" pitchFamily="18" charset="0"/>
              </a:rPr>
              <a:t>.</a:t>
            </a:r>
          </a:p>
          <a:p>
            <a:pPr algn="l"/>
            <a:endParaRPr lang="en-IN" sz="1300" dirty="0">
              <a:solidFill>
                <a:srgbClr val="1F1F1F"/>
              </a:solidFill>
              <a:latin typeface="Times New Roman" panose="02020603050405020304" pitchFamily="18" charset="0"/>
              <a:cs typeface="Times New Roman" panose="02020603050405020304" pitchFamily="18" charset="0"/>
            </a:endParaRPr>
          </a:p>
          <a:p>
            <a:pPr algn="l"/>
            <a:r>
              <a:rPr lang="en-IN" sz="1300" dirty="0">
                <a:solidFill>
                  <a:srgbClr val="1F1F1F"/>
                </a:solidFill>
                <a:latin typeface="Times New Roman" panose="02020603050405020304" pitchFamily="18" charset="0"/>
                <a:cs typeface="Times New Roman" panose="02020603050405020304" pitchFamily="18" charset="0"/>
              </a:rPr>
              <a:t>[4] </a:t>
            </a:r>
            <a:r>
              <a:rPr lang="en-US" sz="1300" dirty="0">
                <a:solidFill>
                  <a:srgbClr val="1F1F1F"/>
                </a:solidFill>
                <a:latin typeface="Times New Roman" panose="02020603050405020304" pitchFamily="18" charset="0"/>
                <a:cs typeface="Times New Roman" panose="02020603050405020304" pitchFamily="18" charset="0"/>
              </a:rPr>
              <a:t>"Deep Learning Based Resume Screening System" by X. Li and Y. Li, International Journal of Recent Technology and Engineering, vol. 8, no. 1, pp. 59-62, 2019.</a:t>
            </a:r>
          </a:p>
          <a:p>
            <a:pPr algn="l"/>
            <a:endParaRPr lang="en-IN" sz="1300" dirty="0">
              <a:solidFill>
                <a:srgbClr val="1F1F1F"/>
              </a:solidFill>
              <a:latin typeface="Times New Roman" panose="02020603050405020304" pitchFamily="18" charset="0"/>
              <a:cs typeface="Times New Roman" panose="02020603050405020304" pitchFamily="18" charset="0"/>
            </a:endParaRPr>
          </a:p>
          <a:p>
            <a:pPr algn="l"/>
            <a:r>
              <a:rPr lang="en-IN" sz="1300" dirty="0">
                <a:solidFill>
                  <a:srgbClr val="1F1F1F"/>
                </a:solidFill>
                <a:latin typeface="Times New Roman" panose="02020603050405020304" pitchFamily="18" charset="0"/>
                <a:cs typeface="Times New Roman" panose="02020603050405020304" pitchFamily="18" charset="0"/>
              </a:rPr>
              <a:t>[5] </a:t>
            </a:r>
            <a:r>
              <a:rPr lang="en-US" sz="1300" dirty="0">
                <a:solidFill>
                  <a:srgbClr val="1F1F1F"/>
                </a:solidFill>
                <a:latin typeface="Times New Roman" panose="02020603050405020304" pitchFamily="18" charset="0"/>
                <a:cs typeface="Times New Roman" panose="02020603050405020304" pitchFamily="18" charset="0"/>
              </a:rPr>
              <a:t>"Ensemble Learning for Resume Screening" by M. Yang and W. Yang, International Journal of Innovative Research and Development, vol. 8, no. 1, pp. 39-42, 2019.</a:t>
            </a:r>
          </a:p>
          <a:p>
            <a:pPr algn="l"/>
            <a:endParaRPr lang="en-IN" sz="1300" dirty="0">
              <a:solidFill>
                <a:srgbClr val="1F1F1F"/>
              </a:solidFill>
              <a:latin typeface="Times New Roman" panose="02020603050405020304" pitchFamily="18" charset="0"/>
              <a:cs typeface="Times New Roman" panose="02020603050405020304" pitchFamily="18" charset="0"/>
            </a:endParaRPr>
          </a:p>
          <a:p>
            <a:pPr algn="l"/>
            <a:r>
              <a:rPr lang="en-IN" sz="1300" dirty="0">
                <a:solidFill>
                  <a:srgbClr val="1F1F1F"/>
                </a:solidFill>
                <a:latin typeface="Times New Roman" panose="02020603050405020304" pitchFamily="18" charset="0"/>
                <a:cs typeface="Times New Roman" panose="02020603050405020304" pitchFamily="18" charset="0"/>
              </a:rPr>
              <a:t>[6] </a:t>
            </a:r>
            <a:r>
              <a:rPr lang="en-US" sz="1300" dirty="0">
                <a:solidFill>
                  <a:srgbClr val="1F1F1F"/>
                </a:solidFill>
                <a:latin typeface="Times New Roman" panose="02020603050405020304" pitchFamily="18" charset="0"/>
                <a:cs typeface="Times New Roman" panose="02020603050405020304" pitchFamily="18" charset="0"/>
              </a:rPr>
              <a:t>"A Comparative Study of Machine Learning Algorithms for Resume Screening" by S. Chen and T. Chen, International Journal of Engineering Science and Technology, vol. 12, no. 1, pp. 7-11, 2020.</a:t>
            </a:r>
            <a:endParaRPr lang="en-IN" sz="1300" dirty="0">
              <a:solidFill>
                <a:srgbClr val="1F1F1F"/>
              </a:solidFill>
              <a:latin typeface="Times New Roman" panose="02020603050405020304" pitchFamily="18" charset="0"/>
              <a:cs typeface="Times New Roman" panose="02020603050405020304" pitchFamily="18" charset="0"/>
            </a:endParaRPr>
          </a:p>
          <a:p>
            <a:pPr algn="l"/>
            <a:endParaRPr lang="en-IN" sz="1300" dirty="0">
              <a:solidFill>
                <a:srgbClr val="1F1F1F"/>
              </a:solidFill>
              <a:latin typeface="Times New Roman" panose="02020603050405020304" pitchFamily="18" charset="0"/>
              <a:cs typeface="Times New Roman" panose="02020603050405020304" pitchFamily="18" charset="0"/>
            </a:endParaRPr>
          </a:p>
          <a:p>
            <a:pPr algn="l"/>
            <a:r>
              <a:rPr lang="en-IN" sz="1300" dirty="0">
                <a:solidFill>
                  <a:srgbClr val="1F1F1F"/>
                </a:solidFill>
                <a:latin typeface="Times New Roman" panose="02020603050405020304" pitchFamily="18" charset="0"/>
                <a:cs typeface="Times New Roman" panose="02020603050405020304" pitchFamily="18" charset="0"/>
              </a:rPr>
              <a:t>[7] </a:t>
            </a:r>
            <a:r>
              <a:rPr lang="en-US" sz="1300" dirty="0">
                <a:solidFill>
                  <a:srgbClr val="1F1F1F"/>
                </a:solidFill>
                <a:latin typeface="Times New Roman" panose="02020603050405020304" pitchFamily="18" charset="0"/>
                <a:cs typeface="Times New Roman" panose="02020603050405020304" pitchFamily="18" charset="0"/>
              </a:rPr>
              <a:t>"A Novel Approach to Resume Screening Using Machine Learning" by H. Huang and J. Huang, International Journal of Computer Science and Information Technology, vol. 13, no. 1, pp. 42-46, 2021.</a:t>
            </a:r>
          </a:p>
          <a:p>
            <a:pPr algn="l"/>
            <a:endParaRPr lang="en-IN" sz="1300" dirty="0">
              <a:solidFill>
                <a:srgbClr val="1F1F1F"/>
              </a:solidFill>
              <a:latin typeface="Times New Roman" panose="02020603050405020304" pitchFamily="18" charset="0"/>
              <a:cs typeface="Times New Roman" panose="02020603050405020304" pitchFamily="18" charset="0"/>
            </a:endParaRPr>
          </a:p>
          <a:p>
            <a:pPr algn="l"/>
            <a:r>
              <a:rPr lang="en-IN" sz="1300" dirty="0">
                <a:solidFill>
                  <a:srgbClr val="1F1F1F"/>
                </a:solidFill>
                <a:latin typeface="Times New Roman" panose="02020603050405020304" pitchFamily="18" charset="0"/>
                <a:cs typeface="Times New Roman" panose="02020603050405020304" pitchFamily="18" charset="0"/>
              </a:rPr>
              <a:t>[8] </a:t>
            </a:r>
            <a:r>
              <a:rPr lang="en-US" sz="1300" dirty="0">
                <a:solidFill>
                  <a:srgbClr val="1F1F1F"/>
                </a:solidFill>
                <a:latin typeface="Times New Roman" panose="02020603050405020304" pitchFamily="18" charset="0"/>
                <a:cs typeface="Times New Roman" panose="02020603050405020304" pitchFamily="18" charset="0"/>
              </a:rPr>
              <a:t>"A Comprehensive Review of Machine Learning Techniques for Resume Screening" by K. Liu and M. Liu, International Journal of Recent Technology and Engineering, vol. 10, no. 1, pp. 28-31, 2021.</a:t>
            </a:r>
          </a:p>
          <a:p>
            <a:pPr algn="l"/>
            <a:endParaRPr lang="en-IN" sz="1300" dirty="0">
              <a:solidFill>
                <a:srgbClr val="1F1F1F"/>
              </a:solidFill>
              <a:latin typeface="Times New Roman" panose="02020603050405020304" pitchFamily="18" charset="0"/>
              <a:cs typeface="Times New Roman" panose="02020603050405020304" pitchFamily="18" charset="0"/>
            </a:endParaRPr>
          </a:p>
          <a:p>
            <a:pPr algn="l"/>
            <a:r>
              <a:rPr lang="en-IN" sz="1300" dirty="0">
                <a:solidFill>
                  <a:srgbClr val="1F1F1F"/>
                </a:solidFill>
                <a:latin typeface="Times New Roman" panose="02020603050405020304" pitchFamily="18" charset="0"/>
                <a:cs typeface="Times New Roman" panose="02020603050405020304" pitchFamily="18" charset="0"/>
              </a:rPr>
              <a:t>[9] </a:t>
            </a:r>
            <a:r>
              <a:rPr lang="en-US" sz="1300" dirty="0">
                <a:solidFill>
                  <a:srgbClr val="1F1F1F"/>
                </a:solidFill>
                <a:latin typeface="Times New Roman" panose="02020603050405020304" pitchFamily="18" charset="0"/>
                <a:cs typeface="Times New Roman" panose="02020603050405020304" pitchFamily="18" charset="0"/>
              </a:rPr>
              <a:t>"A Hybrid Model for Resume Screening Using Machine Learning" by N. Wang and P. Wang, Journal of Applied Research in Computer Science, vol. 12, no. 2, pp. 72-76, 2021.</a:t>
            </a:r>
          </a:p>
          <a:p>
            <a:pPr algn="l"/>
            <a:endParaRPr lang="en-US" sz="1300" dirty="0">
              <a:solidFill>
                <a:srgbClr val="1F1F1F"/>
              </a:solidFill>
              <a:latin typeface="Times New Roman" panose="02020603050405020304" pitchFamily="18" charset="0"/>
              <a:cs typeface="Times New Roman" panose="02020603050405020304" pitchFamily="18" charset="0"/>
            </a:endParaRPr>
          </a:p>
          <a:p>
            <a:pPr algn="l"/>
            <a:r>
              <a:rPr lang="en-IN" sz="1300" dirty="0">
                <a:solidFill>
                  <a:srgbClr val="1F1F1F"/>
                </a:solidFill>
                <a:latin typeface="Times New Roman" panose="02020603050405020304" pitchFamily="18" charset="0"/>
                <a:cs typeface="Times New Roman" panose="02020603050405020304" pitchFamily="18" charset="0"/>
              </a:rPr>
              <a:t>[10] </a:t>
            </a:r>
            <a:r>
              <a:rPr lang="en-US" sz="1300" dirty="0">
                <a:solidFill>
                  <a:srgbClr val="1F1F1F"/>
                </a:solidFill>
                <a:latin typeface="Times New Roman" panose="02020603050405020304" pitchFamily="18" charset="0"/>
                <a:cs typeface="Times New Roman" panose="02020603050405020304" pitchFamily="18" charset="0"/>
              </a:rPr>
              <a:t>"Deep Learning Based Resume Screening System with Improved Performance" by X. Li and Y. Li, International Journal of Recent Technology and Engineering, vol. 11, no. 1, pp. 38-41, 2022.</a:t>
            </a:r>
            <a:endParaRPr lang="en-US" sz="1300" b="0" i="0" dirty="0">
              <a:solidFill>
                <a:srgbClr val="1F1F1F"/>
              </a:solidFill>
              <a:effectLst/>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3159D722-2ECC-32EB-A666-3E02D0C1F08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118468" y="201910"/>
            <a:ext cx="757232" cy="1195795"/>
          </a:xfrm>
          <a:prstGeom prst="rect">
            <a:avLst/>
          </a:prstGeom>
        </p:spPr>
      </p:pic>
      <p:sp>
        <p:nvSpPr>
          <p:cNvPr id="4" name="TextBox 3">
            <a:extLst>
              <a:ext uri="{FF2B5EF4-FFF2-40B4-BE49-F238E27FC236}">
                <a16:creationId xmlns:a16="http://schemas.microsoft.com/office/drawing/2014/main" id="{FA4B482C-FF44-BB9B-1ADE-90DF1FCFD96F}"/>
              </a:ext>
            </a:extLst>
          </p:cNvPr>
          <p:cNvSpPr txBox="1"/>
          <p:nvPr/>
        </p:nvSpPr>
        <p:spPr>
          <a:xfrm>
            <a:off x="11628001" y="6374693"/>
            <a:ext cx="464770" cy="369332"/>
          </a:xfrm>
          <a:prstGeom prst="rect">
            <a:avLst/>
          </a:prstGeom>
          <a:noFill/>
        </p:spPr>
        <p:txBody>
          <a:bodyPr wrap="square" rtlCol="0">
            <a:spAutoFit/>
          </a:bodyPr>
          <a:lstStyle/>
          <a:p>
            <a:r>
              <a:rPr lang="en-IN" dirty="0"/>
              <a:t>17</a:t>
            </a:r>
          </a:p>
        </p:txBody>
      </p:sp>
    </p:spTree>
    <p:extLst>
      <p:ext uri="{BB962C8B-B14F-4D97-AF65-F5344CB8AC3E}">
        <p14:creationId xmlns:p14="http://schemas.microsoft.com/office/powerpoint/2010/main" val="493625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18">
            <a:extLst>
              <a:ext uri="{FF2B5EF4-FFF2-40B4-BE49-F238E27FC236}">
                <a16:creationId xmlns:a16="http://schemas.microsoft.com/office/drawing/2014/main" id="{AD3EC2FC-ECE4-4BFB-93F7-1330B73A024F}"/>
              </a:ext>
            </a:extLst>
          </p:cNvPr>
          <p:cNvSpPr/>
          <p:nvPr/>
        </p:nvSpPr>
        <p:spPr>
          <a:xfrm>
            <a:off x="-1580096" y="-4237860"/>
            <a:ext cx="15352192" cy="153521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Rectangle: Rounded Corners 6">
            <a:extLst>
              <a:ext uri="{FF2B5EF4-FFF2-40B4-BE49-F238E27FC236}">
                <a16:creationId xmlns:a16="http://schemas.microsoft.com/office/drawing/2014/main" id="{BCBEF2EB-825D-4DE0-A6A5-08DC9427C04D}"/>
              </a:ext>
            </a:extLst>
          </p:cNvPr>
          <p:cNvSpPr/>
          <p:nvPr/>
        </p:nvSpPr>
        <p:spPr>
          <a:xfrm>
            <a:off x="836365" y="1144706"/>
            <a:ext cx="10519270" cy="4568588"/>
          </a:xfrm>
          <a:prstGeom prst="roundRect">
            <a:avLst>
              <a:gd name="adj" fmla="val 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9" name="TextBox 8">
            <a:extLst>
              <a:ext uri="{FF2B5EF4-FFF2-40B4-BE49-F238E27FC236}">
                <a16:creationId xmlns:a16="http://schemas.microsoft.com/office/drawing/2014/main" id="{AFC5FAF3-8DF0-4B0C-A910-B07E6AD19928}"/>
              </a:ext>
            </a:extLst>
          </p:cNvPr>
          <p:cNvSpPr txBox="1"/>
          <p:nvPr/>
        </p:nvSpPr>
        <p:spPr>
          <a:xfrm>
            <a:off x="2067560" y="2828835"/>
            <a:ext cx="8056880" cy="1200329"/>
          </a:xfrm>
          <a:prstGeom prst="rect">
            <a:avLst/>
          </a:prstGeom>
          <a:noFill/>
        </p:spPr>
        <p:txBody>
          <a:bodyPr wrap="square" rtlCol="0">
            <a:spAutoFit/>
          </a:bodyPr>
          <a:lstStyle/>
          <a:p>
            <a:pPr algn="ctr"/>
            <a:r>
              <a:rPr lang="en-US" sz="7200" b="1" dirty="0">
                <a:solidFill>
                  <a:schemeClr val="accent1"/>
                </a:solidFill>
                <a:latin typeface="Lato Black" panose="020F0A02020204030203" pitchFamily="34" charset="0"/>
              </a:rPr>
              <a:t>THANK YOU</a:t>
            </a:r>
            <a:endParaRPr lang="en-ID" sz="7200" b="1" dirty="0">
              <a:solidFill>
                <a:schemeClr val="accent1"/>
              </a:solidFill>
              <a:latin typeface="Lato Black" panose="020F0A02020204030203" pitchFamily="34" charset="0"/>
            </a:endParaRPr>
          </a:p>
        </p:txBody>
      </p:sp>
      <p:pic>
        <p:nvPicPr>
          <p:cNvPr id="2" name="Picture 1">
            <a:extLst>
              <a:ext uri="{FF2B5EF4-FFF2-40B4-BE49-F238E27FC236}">
                <a16:creationId xmlns:a16="http://schemas.microsoft.com/office/drawing/2014/main" id="{F41A0496-FF28-6A76-A01F-B080CBB1204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717384" y="1549774"/>
            <a:ext cx="757232" cy="1195795"/>
          </a:xfrm>
          <a:prstGeom prst="rect">
            <a:avLst/>
          </a:prstGeom>
        </p:spPr>
      </p:pic>
      <p:sp>
        <p:nvSpPr>
          <p:cNvPr id="3" name="TextBox 2">
            <a:extLst>
              <a:ext uri="{FF2B5EF4-FFF2-40B4-BE49-F238E27FC236}">
                <a16:creationId xmlns:a16="http://schemas.microsoft.com/office/drawing/2014/main" id="{2C95E9CD-4B06-0D73-FE71-55ED0D6BAFF9}"/>
              </a:ext>
            </a:extLst>
          </p:cNvPr>
          <p:cNvSpPr txBox="1"/>
          <p:nvPr/>
        </p:nvSpPr>
        <p:spPr>
          <a:xfrm>
            <a:off x="11637819" y="6374693"/>
            <a:ext cx="454952" cy="369332"/>
          </a:xfrm>
          <a:prstGeom prst="rect">
            <a:avLst/>
          </a:prstGeom>
          <a:noFill/>
        </p:spPr>
        <p:txBody>
          <a:bodyPr wrap="square" rtlCol="0">
            <a:spAutoFit/>
          </a:bodyPr>
          <a:lstStyle/>
          <a:p>
            <a:r>
              <a:rPr lang="en-IN" dirty="0">
                <a:solidFill>
                  <a:schemeClr val="bg1"/>
                </a:solidFill>
              </a:rPr>
              <a:t>19</a:t>
            </a:r>
          </a:p>
        </p:txBody>
      </p:sp>
    </p:spTree>
    <p:extLst>
      <p:ext uri="{BB962C8B-B14F-4D97-AF65-F5344CB8AC3E}">
        <p14:creationId xmlns:p14="http://schemas.microsoft.com/office/powerpoint/2010/main" val="3756565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ight Triangle 45">
            <a:extLst>
              <a:ext uri="{FF2B5EF4-FFF2-40B4-BE49-F238E27FC236}">
                <a16:creationId xmlns:a16="http://schemas.microsoft.com/office/drawing/2014/main" id="{4778592D-60A1-4266-8E2A-08149FD279CD}"/>
              </a:ext>
            </a:extLst>
          </p:cNvPr>
          <p:cNvSpPr/>
          <p:nvPr/>
        </p:nvSpPr>
        <p:spPr>
          <a:xfrm rot="5400000">
            <a:off x="0" y="0"/>
            <a:ext cx="1678675" cy="1678675"/>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7" name="Right Triangle 46">
            <a:extLst>
              <a:ext uri="{FF2B5EF4-FFF2-40B4-BE49-F238E27FC236}">
                <a16:creationId xmlns:a16="http://schemas.microsoft.com/office/drawing/2014/main" id="{0168A7C8-459A-4E5E-A91E-B776D4074DC8}"/>
              </a:ext>
            </a:extLst>
          </p:cNvPr>
          <p:cNvSpPr/>
          <p:nvPr/>
        </p:nvSpPr>
        <p:spPr>
          <a:xfrm rot="16200000">
            <a:off x="6096000" y="793879"/>
            <a:ext cx="6096000" cy="609600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solidFill>
                  <a:schemeClr val="accent1"/>
                </a:solidFill>
                <a:latin typeface="Lato Black" panose="020F0502020204030203" pitchFamily="34" charset="0"/>
                <a:ea typeface="Lato Black" panose="020F0502020204030203" pitchFamily="34" charset="0"/>
                <a:cs typeface="Lato Black" panose="020F0502020204030203" pitchFamily="34" charset="0"/>
              </a:rPr>
              <a:t>IN</a:t>
            </a:r>
          </a:p>
          <a:p>
            <a:r>
              <a:rPr lang="en-US" sz="1800">
                <a:solidFill>
                  <a:schemeClr val="accent1"/>
                </a:solidFill>
                <a:latin typeface="Lato Black" panose="020F0502020204030203" pitchFamily="34" charset="0"/>
                <a:ea typeface="Lato Black" panose="020F0502020204030203" pitchFamily="34" charset="0"/>
                <a:cs typeface="Lato Black" panose="020F0502020204030203" pitchFamily="34" charset="0"/>
              </a:rPr>
              <a:t>SOAPS AND SHOWER GELS OF</a:t>
            </a:r>
            <a:endParaRPr lang="en-US" sz="1800" dirty="0">
              <a:solidFill>
                <a:schemeClr val="bg1">
                  <a:lumMod val="50000"/>
                </a:schemeClr>
              </a:solidFill>
              <a:latin typeface="Lato Light" panose="020F0502020204030203" pitchFamily="34" charset="0"/>
              <a:ea typeface="Lato Light" panose="020F0502020204030203" pitchFamily="34" charset="0"/>
              <a:cs typeface="Lato Light" panose="020F0502020204030203" pitchFamily="34" charset="0"/>
            </a:endParaRPr>
          </a:p>
        </p:txBody>
      </p:sp>
      <p:grpSp>
        <p:nvGrpSpPr>
          <p:cNvPr id="18" name="Group 17">
            <a:extLst>
              <a:ext uri="{FF2B5EF4-FFF2-40B4-BE49-F238E27FC236}">
                <a16:creationId xmlns:a16="http://schemas.microsoft.com/office/drawing/2014/main" id="{27385EE5-72C4-4455-9980-C60EEA5451AA}"/>
              </a:ext>
            </a:extLst>
          </p:cNvPr>
          <p:cNvGrpSpPr/>
          <p:nvPr/>
        </p:nvGrpSpPr>
        <p:grpSpPr>
          <a:xfrm>
            <a:off x="-1164511" y="3018974"/>
            <a:ext cx="5143500" cy="5143500"/>
            <a:chOff x="2453598" y="133326"/>
            <a:chExt cx="5143500" cy="5143500"/>
          </a:xfrm>
        </p:grpSpPr>
        <p:sp>
          <p:nvSpPr>
            <p:cNvPr id="19" name="Freeform: Shape 18">
              <a:extLst>
                <a:ext uri="{FF2B5EF4-FFF2-40B4-BE49-F238E27FC236}">
                  <a16:creationId xmlns:a16="http://schemas.microsoft.com/office/drawing/2014/main" id="{0D8CC9F0-FC0E-4FF0-B14E-C86B37FD737B}"/>
                </a:ext>
              </a:extLst>
            </p:cNvPr>
            <p:cNvSpPr/>
            <p:nvPr/>
          </p:nvSpPr>
          <p:spPr>
            <a:xfrm>
              <a:off x="2453598" y="133326"/>
              <a:ext cx="5143500" cy="5143500"/>
            </a:xfrm>
            <a:custGeom>
              <a:avLst/>
              <a:gdLst>
                <a:gd name="connsiteX0" fmla="*/ 5143500 w 5143500"/>
                <a:gd name="connsiteY0" fmla="*/ 4707731 h 5143500"/>
                <a:gd name="connsiteX1" fmla="*/ 4722019 w 5143500"/>
                <a:gd name="connsiteY1" fmla="*/ 4707731 h 5143500"/>
                <a:gd name="connsiteX2" fmla="*/ 4722019 w 5143500"/>
                <a:gd name="connsiteY2" fmla="*/ 4293394 h 5143500"/>
                <a:gd name="connsiteX3" fmla="*/ 4914900 w 5143500"/>
                <a:gd name="connsiteY3" fmla="*/ 4293394 h 5143500"/>
                <a:gd name="connsiteX4" fmla="*/ 4914900 w 5143500"/>
                <a:gd name="connsiteY4" fmla="*/ 4279106 h 5143500"/>
                <a:gd name="connsiteX5" fmla="*/ 4722019 w 5143500"/>
                <a:gd name="connsiteY5" fmla="*/ 4279106 h 5143500"/>
                <a:gd name="connsiteX6" fmla="*/ 4722019 w 5143500"/>
                <a:gd name="connsiteY6" fmla="*/ 1971675 h 5143500"/>
                <a:gd name="connsiteX7" fmla="*/ 4707731 w 5143500"/>
                <a:gd name="connsiteY7" fmla="*/ 1971675 h 5143500"/>
                <a:gd name="connsiteX8" fmla="*/ 4707731 w 5143500"/>
                <a:gd name="connsiteY8" fmla="*/ 4279106 h 5143500"/>
                <a:gd name="connsiteX9" fmla="*/ 4293394 w 5143500"/>
                <a:gd name="connsiteY9" fmla="*/ 4279106 h 5143500"/>
                <a:gd name="connsiteX10" fmla="*/ 4293394 w 5143500"/>
                <a:gd name="connsiteY10" fmla="*/ 3864769 h 5143500"/>
                <a:gd name="connsiteX11" fmla="*/ 4614863 w 5143500"/>
                <a:gd name="connsiteY11" fmla="*/ 3864769 h 5143500"/>
                <a:gd name="connsiteX12" fmla="*/ 4614863 w 5143500"/>
                <a:gd name="connsiteY12" fmla="*/ 3850481 h 5143500"/>
                <a:gd name="connsiteX13" fmla="*/ 4293394 w 5143500"/>
                <a:gd name="connsiteY13" fmla="*/ 3850481 h 5143500"/>
                <a:gd name="connsiteX14" fmla="*/ 4293394 w 5143500"/>
                <a:gd name="connsiteY14" fmla="*/ 3436144 h 5143500"/>
                <a:gd name="connsiteX15" fmla="*/ 4457700 w 5143500"/>
                <a:gd name="connsiteY15" fmla="*/ 3436144 h 5143500"/>
                <a:gd name="connsiteX16" fmla="*/ 4457700 w 5143500"/>
                <a:gd name="connsiteY16" fmla="*/ 3421856 h 5143500"/>
                <a:gd name="connsiteX17" fmla="*/ 4293394 w 5143500"/>
                <a:gd name="connsiteY17" fmla="*/ 3421856 h 5143500"/>
                <a:gd name="connsiteX18" fmla="*/ 4293394 w 5143500"/>
                <a:gd name="connsiteY18" fmla="*/ 1774508 h 5143500"/>
                <a:gd name="connsiteX19" fmla="*/ 4279106 w 5143500"/>
                <a:gd name="connsiteY19" fmla="*/ 1774508 h 5143500"/>
                <a:gd name="connsiteX20" fmla="*/ 4279106 w 5143500"/>
                <a:gd name="connsiteY20" fmla="*/ 3421856 h 5143500"/>
                <a:gd name="connsiteX21" fmla="*/ 3864769 w 5143500"/>
                <a:gd name="connsiteY21" fmla="*/ 3421856 h 5143500"/>
                <a:gd name="connsiteX22" fmla="*/ 3864769 w 5143500"/>
                <a:gd name="connsiteY22" fmla="*/ 3007519 h 5143500"/>
                <a:gd name="connsiteX23" fmla="*/ 4229100 w 5143500"/>
                <a:gd name="connsiteY23" fmla="*/ 3007519 h 5143500"/>
                <a:gd name="connsiteX24" fmla="*/ 4229100 w 5143500"/>
                <a:gd name="connsiteY24" fmla="*/ 2993231 h 5143500"/>
                <a:gd name="connsiteX25" fmla="*/ 3864769 w 5143500"/>
                <a:gd name="connsiteY25" fmla="*/ 2993231 h 5143500"/>
                <a:gd name="connsiteX26" fmla="*/ 3864769 w 5143500"/>
                <a:gd name="connsiteY26" fmla="*/ 2578894 h 5143500"/>
                <a:gd name="connsiteX27" fmla="*/ 4000500 w 5143500"/>
                <a:gd name="connsiteY27" fmla="*/ 2578894 h 5143500"/>
                <a:gd name="connsiteX28" fmla="*/ 4000500 w 5143500"/>
                <a:gd name="connsiteY28" fmla="*/ 2564606 h 5143500"/>
                <a:gd name="connsiteX29" fmla="*/ 3864769 w 5143500"/>
                <a:gd name="connsiteY29" fmla="*/ 2564606 h 5143500"/>
                <a:gd name="connsiteX30" fmla="*/ 3864769 w 5143500"/>
                <a:gd name="connsiteY30" fmla="*/ 1577340 h 5143500"/>
                <a:gd name="connsiteX31" fmla="*/ 3850481 w 5143500"/>
                <a:gd name="connsiteY31" fmla="*/ 1577340 h 5143500"/>
                <a:gd name="connsiteX32" fmla="*/ 3850481 w 5143500"/>
                <a:gd name="connsiteY32" fmla="*/ 2564606 h 5143500"/>
                <a:gd name="connsiteX33" fmla="*/ 3436144 w 5143500"/>
                <a:gd name="connsiteY33" fmla="*/ 2564606 h 5143500"/>
                <a:gd name="connsiteX34" fmla="*/ 3436144 w 5143500"/>
                <a:gd name="connsiteY34" fmla="*/ 2150269 h 5143500"/>
                <a:gd name="connsiteX35" fmla="*/ 3771900 w 5143500"/>
                <a:gd name="connsiteY35" fmla="*/ 2150269 h 5143500"/>
                <a:gd name="connsiteX36" fmla="*/ 3771900 w 5143500"/>
                <a:gd name="connsiteY36" fmla="*/ 2135981 h 5143500"/>
                <a:gd name="connsiteX37" fmla="*/ 3436144 w 5143500"/>
                <a:gd name="connsiteY37" fmla="*/ 2135981 h 5143500"/>
                <a:gd name="connsiteX38" fmla="*/ 3436144 w 5143500"/>
                <a:gd name="connsiteY38" fmla="*/ 1721644 h 5143500"/>
                <a:gd name="connsiteX39" fmla="*/ 3543300 w 5143500"/>
                <a:gd name="connsiteY39" fmla="*/ 1721644 h 5143500"/>
                <a:gd name="connsiteX40" fmla="*/ 3543300 w 5143500"/>
                <a:gd name="connsiteY40" fmla="*/ 1707356 h 5143500"/>
                <a:gd name="connsiteX41" fmla="*/ 3436144 w 5143500"/>
                <a:gd name="connsiteY41" fmla="*/ 1707356 h 5143500"/>
                <a:gd name="connsiteX42" fmla="*/ 3436144 w 5143500"/>
                <a:gd name="connsiteY42" fmla="*/ 1380173 h 5143500"/>
                <a:gd name="connsiteX43" fmla="*/ 3421856 w 5143500"/>
                <a:gd name="connsiteY43" fmla="*/ 1380173 h 5143500"/>
                <a:gd name="connsiteX44" fmla="*/ 3421856 w 5143500"/>
                <a:gd name="connsiteY44" fmla="*/ 1707356 h 5143500"/>
                <a:gd name="connsiteX45" fmla="*/ 3007519 w 5143500"/>
                <a:gd name="connsiteY45" fmla="*/ 1707356 h 5143500"/>
                <a:gd name="connsiteX46" fmla="*/ 3007519 w 5143500"/>
                <a:gd name="connsiteY46" fmla="*/ 1293019 h 5143500"/>
                <a:gd name="connsiteX47" fmla="*/ 3314700 w 5143500"/>
                <a:gd name="connsiteY47" fmla="*/ 1293019 h 5143500"/>
                <a:gd name="connsiteX48" fmla="*/ 3314700 w 5143500"/>
                <a:gd name="connsiteY48" fmla="*/ 1278731 h 5143500"/>
                <a:gd name="connsiteX49" fmla="*/ 3007519 w 5143500"/>
                <a:gd name="connsiteY49" fmla="*/ 1278731 h 5143500"/>
                <a:gd name="connsiteX50" fmla="*/ 3007519 w 5143500"/>
                <a:gd name="connsiteY50" fmla="*/ 1183005 h 5143500"/>
                <a:gd name="connsiteX51" fmla="*/ 2993231 w 5143500"/>
                <a:gd name="connsiteY51" fmla="*/ 1183005 h 5143500"/>
                <a:gd name="connsiteX52" fmla="*/ 2993231 w 5143500"/>
                <a:gd name="connsiteY52" fmla="*/ 1278731 h 5143500"/>
                <a:gd name="connsiteX53" fmla="*/ 2578894 w 5143500"/>
                <a:gd name="connsiteY53" fmla="*/ 1278731 h 5143500"/>
                <a:gd name="connsiteX54" fmla="*/ 2578894 w 5143500"/>
                <a:gd name="connsiteY54" fmla="*/ 985838 h 5143500"/>
                <a:gd name="connsiteX55" fmla="*/ 2564606 w 5143500"/>
                <a:gd name="connsiteY55" fmla="*/ 985838 h 5143500"/>
                <a:gd name="connsiteX56" fmla="*/ 2564606 w 5143500"/>
                <a:gd name="connsiteY56" fmla="*/ 1278731 h 5143500"/>
                <a:gd name="connsiteX57" fmla="*/ 2150269 w 5143500"/>
                <a:gd name="connsiteY57" fmla="*/ 1278731 h 5143500"/>
                <a:gd name="connsiteX58" fmla="*/ 2150269 w 5143500"/>
                <a:gd name="connsiteY58" fmla="*/ 864394 h 5143500"/>
                <a:gd name="connsiteX59" fmla="*/ 3086100 w 5143500"/>
                <a:gd name="connsiteY59" fmla="*/ 864394 h 5143500"/>
                <a:gd name="connsiteX60" fmla="*/ 3086100 w 5143500"/>
                <a:gd name="connsiteY60" fmla="*/ 850106 h 5143500"/>
                <a:gd name="connsiteX61" fmla="*/ 2150269 w 5143500"/>
                <a:gd name="connsiteY61" fmla="*/ 850106 h 5143500"/>
                <a:gd name="connsiteX62" fmla="*/ 2150269 w 5143500"/>
                <a:gd name="connsiteY62" fmla="*/ 788670 h 5143500"/>
                <a:gd name="connsiteX63" fmla="*/ 2135981 w 5143500"/>
                <a:gd name="connsiteY63" fmla="*/ 788670 h 5143500"/>
                <a:gd name="connsiteX64" fmla="*/ 2135981 w 5143500"/>
                <a:gd name="connsiteY64" fmla="*/ 850106 h 5143500"/>
                <a:gd name="connsiteX65" fmla="*/ 1721644 w 5143500"/>
                <a:gd name="connsiteY65" fmla="*/ 850106 h 5143500"/>
                <a:gd name="connsiteX66" fmla="*/ 1721644 w 5143500"/>
                <a:gd name="connsiteY66" fmla="*/ 591503 h 5143500"/>
                <a:gd name="connsiteX67" fmla="*/ 1707356 w 5143500"/>
                <a:gd name="connsiteY67" fmla="*/ 591503 h 5143500"/>
                <a:gd name="connsiteX68" fmla="*/ 1707356 w 5143500"/>
                <a:gd name="connsiteY68" fmla="*/ 850106 h 5143500"/>
                <a:gd name="connsiteX69" fmla="*/ 1293019 w 5143500"/>
                <a:gd name="connsiteY69" fmla="*/ 850106 h 5143500"/>
                <a:gd name="connsiteX70" fmla="*/ 1293019 w 5143500"/>
                <a:gd name="connsiteY70" fmla="*/ 435769 h 5143500"/>
                <a:gd name="connsiteX71" fmla="*/ 2857500 w 5143500"/>
                <a:gd name="connsiteY71" fmla="*/ 435769 h 5143500"/>
                <a:gd name="connsiteX72" fmla="*/ 2857500 w 5143500"/>
                <a:gd name="connsiteY72" fmla="*/ 421481 h 5143500"/>
                <a:gd name="connsiteX73" fmla="*/ 1293019 w 5143500"/>
                <a:gd name="connsiteY73" fmla="*/ 421481 h 5143500"/>
                <a:gd name="connsiteX74" fmla="*/ 1293019 w 5143500"/>
                <a:gd name="connsiteY74" fmla="*/ 394335 h 5143500"/>
                <a:gd name="connsiteX75" fmla="*/ 1278731 w 5143500"/>
                <a:gd name="connsiteY75" fmla="*/ 394335 h 5143500"/>
                <a:gd name="connsiteX76" fmla="*/ 1278731 w 5143500"/>
                <a:gd name="connsiteY76" fmla="*/ 421481 h 5143500"/>
                <a:gd name="connsiteX77" fmla="*/ 864394 w 5143500"/>
                <a:gd name="connsiteY77" fmla="*/ 421481 h 5143500"/>
                <a:gd name="connsiteX78" fmla="*/ 864394 w 5143500"/>
                <a:gd name="connsiteY78" fmla="*/ 197168 h 5143500"/>
                <a:gd name="connsiteX79" fmla="*/ 850106 w 5143500"/>
                <a:gd name="connsiteY79" fmla="*/ 197168 h 5143500"/>
                <a:gd name="connsiteX80" fmla="*/ 850106 w 5143500"/>
                <a:gd name="connsiteY80" fmla="*/ 421481 h 5143500"/>
                <a:gd name="connsiteX81" fmla="*/ 435769 w 5143500"/>
                <a:gd name="connsiteY81" fmla="*/ 421481 h 5143500"/>
                <a:gd name="connsiteX82" fmla="*/ 435769 w 5143500"/>
                <a:gd name="connsiteY82" fmla="*/ 0 h 5143500"/>
                <a:gd name="connsiteX83" fmla="*/ 421481 w 5143500"/>
                <a:gd name="connsiteY83" fmla="*/ 0 h 5143500"/>
                <a:gd name="connsiteX84" fmla="*/ 421481 w 5143500"/>
                <a:gd name="connsiteY84" fmla="*/ 421481 h 5143500"/>
                <a:gd name="connsiteX85" fmla="*/ 0 w 5143500"/>
                <a:gd name="connsiteY85" fmla="*/ 421481 h 5143500"/>
                <a:gd name="connsiteX86" fmla="*/ 0 w 5143500"/>
                <a:gd name="connsiteY86" fmla="*/ 435769 h 5143500"/>
                <a:gd name="connsiteX87" fmla="*/ 421481 w 5143500"/>
                <a:gd name="connsiteY87" fmla="*/ 435769 h 5143500"/>
                <a:gd name="connsiteX88" fmla="*/ 421481 w 5143500"/>
                <a:gd name="connsiteY88" fmla="*/ 850106 h 5143500"/>
                <a:gd name="connsiteX89" fmla="*/ 248603 w 5143500"/>
                <a:gd name="connsiteY89" fmla="*/ 850106 h 5143500"/>
                <a:gd name="connsiteX90" fmla="*/ 248603 w 5143500"/>
                <a:gd name="connsiteY90" fmla="*/ 864394 h 5143500"/>
                <a:gd name="connsiteX91" fmla="*/ 421481 w 5143500"/>
                <a:gd name="connsiteY91" fmla="*/ 864394 h 5143500"/>
                <a:gd name="connsiteX92" fmla="*/ 421481 w 5143500"/>
                <a:gd name="connsiteY92" fmla="*/ 2657475 h 5143500"/>
                <a:gd name="connsiteX93" fmla="*/ 435769 w 5143500"/>
                <a:gd name="connsiteY93" fmla="*/ 2657475 h 5143500"/>
                <a:gd name="connsiteX94" fmla="*/ 435769 w 5143500"/>
                <a:gd name="connsiteY94" fmla="*/ 864394 h 5143500"/>
                <a:gd name="connsiteX95" fmla="*/ 850106 w 5143500"/>
                <a:gd name="connsiteY95" fmla="*/ 864394 h 5143500"/>
                <a:gd name="connsiteX96" fmla="*/ 850106 w 5143500"/>
                <a:gd name="connsiteY96" fmla="*/ 1278731 h 5143500"/>
                <a:gd name="connsiteX97" fmla="*/ 497205 w 5143500"/>
                <a:gd name="connsiteY97" fmla="*/ 1278731 h 5143500"/>
                <a:gd name="connsiteX98" fmla="*/ 497205 w 5143500"/>
                <a:gd name="connsiteY98" fmla="*/ 1293019 h 5143500"/>
                <a:gd name="connsiteX99" fmla="*/ 850106 w 5143500"/>
                <a:gd name="connsiteY99" fmla="*/ 1293019 h 5143500"/>
                <a:gd name="connsiteX100" fmla="*/ 850106 w 5143500"/>
                <a:gd name="connsiteY100" fmla="*/ 1707356 h 5143500"/>
                <a:gd name="connsiteX101" fmla="*/ 745807 w 5143500"/>
                <a:gd name="connsiteY101" fmla="*/ 1707356 h 5143500"/>
                <a:gd name="connsiteX102" fmla="*/ 745807 w 5143500"/>
                <a:gd name="connsiteY102" fmla="*/ 1721644 h 5143500"/>
                <a:gd name="connsiteX103" fmla="*/ 850106 w 5143500"/>
                <a:gd name="connsiteY103" fmla="*/ 1721644 h 5143500"/>
                <a:gd name="connsiteX104" fmla="*/ 850106 w 5143500"/>
                <a:gd name="connsiteY104" fmla="*/ 2906078 h 5143500"/>
                <a:gd name="connsiteX105" fmla="*/ 864394 w 5143500"/>
                <a:gd name="connsiteY105" fmla="*/ 2906078 h 5143500"/>
                <a:gd name="connsiteX106" fmla="*/ 864394 w 5143500"/>
                <a:gd name="connsiteY106" fmla="*/ 1721644 h 5143500"/>
                <a:gd name="connsiteX107" fmla="*/ 1278731 w 5143500"/>
                <a:gd name="connsiteY107" fmla="*/ 1721644 h 5143500"/>
                <a:gd name="connsiteX108" fmla="*/ 1278731 w 5143500"/>
                <a:gd name="connsiteY108" fmla="*/ 2135981 h 5143500"/>
                <a:gd name="connsiteX109" fmla="*/ 994410 w 5143500"/>
                <a:gd name="connsiteY109" fmla="*/ 2135981 h 5143500"/>
                <a:gd name="connsiteX110" fmla="*/ 994410 w 5143500"/>
                <a:gd name="connsiteY110" fmla="*/ 2150269 h 5143500"/>
                <a:gd name="connsiteX111" fmla="*/ 1278731 w 5143500"/>
                <a:gd name="connsiteY111" fmla="*/ 2150269 h 5143500"/>
                <a:gd name="connsiteX112" fmla="*/ 1278731 w 5143500"/>
                <a:gd name="connsiteY112" fmla="*/ 2564606 h 5143500"/>
                <a:gd name="connsiteX113" fmla="*/ 1243013 w 5143500"/>
                <a:gd name="connsiteY113" fmla="*/ 2564606 h 5143500"/>
                <a:gd name="connsiteX114" fmla="*/ 1243013 w 5143500"/>
                <a:gd name="connsiteY114" fmla="*/ 2578894 h 5143500"/>
                <a:gd name="connsiteX115" fmla="*/ 1278731 w 5143500"/>
                <a:gd name="connsiteY115" fmla="*/ 2578894 h 5143500"/>
                <a:gd name="connsiteX116" fmla="*/ 1278731 w 5143500"/>
                <a:gd name="connsiteY116" fmla="*/ 3154680 h 5143500"/>
                <a:gd name="connsiteX117" fmla="*/ 1293019 w 5143500"/>
                <a:gd name="connsiteY117" fmla="*/ 3154680 h 5143500"/>
                <a:gd name="connsiteX118" fmla="*/ 1293019 w 5143500"/>
                <a:gd name="connsiteY118" fmla="*/ 2578894 h 5143500"/>
                <a:gd name="connsiteX119" fmla="*/ 1707356 w 5143500"/>
                <a:gd name="connsiteY119" fmla="*/ 2578894 h 5143500"/>
                <a:gd name="connsiteX120" fmla="*/ 1707356 w 5143500"/>
                <a:gd name="connsiteY120" fmla="*/ 2993231 h 5143500"/>
                <a:gd name="connsiteX121" fmla="*/ 1491615 w 5143500"/>
                <a:gd name="connsiteY121" fmla="*/ 2993231 h 5143500"/>
                <a:gd name="connsiteX122" fmla="*/ 1491615 w 5143500"/>
                <a:gd name="connsiteY122" fmla="*/ 3007519 h 5143500"/>
                <a:gd name="connsiteX123" fmla="*/ 1707356 w 5143500"/>
                <a:gd name="connsiteY123" fmla="*/ 3007519 h 5143500"/>
                <a:gd name="connsiteX124" fmla="*/ 1707356 w 5143500"/>
                <a:gd name="connsiteY124" fmla="*/ 3403283 h 5143500"/>
                <a:gd name="connsiteX125" fmla="*/ 1721644 w 5143500"/>
                <a:gd name="connsiteY125" fmla="*/ 3403283 h 5143500"/>
                <a:gd name="connsiteX126" fmla="*/ 1721644 w 5143500"/>
                <a:gd name="connsiteY126" fmla="*/ 3007519 h 5143500"/>
                <a:gd name="connsiteX127" fmla="*/ 2135981 w 5143500"/>
                <a:gd name="connsiteY127" fmla="*/ 3007519 h 5143500"/>
                <a:gd name="connsiteX128" fmla="*/ 2135981 w 5143500"/>
                <a:gd name="connsiteY128" fmla="*/ 3421856 h 5143500"/>
                <a:gd name="connsiteX129" fmla="*/ 1740218 w 5143500"/>
                <a:gd name="connsiteY129" fmla="*/ 3421856 h 5143500"/>
                <a:gd name="connsiteX130" fmla="*/ 1740218 w 5143500"/>
                <a:gd name="connsiteY130" fmla="*/ 3436144 h 5143500"/>
                <a:gd name="connsiteX131" fmla="*/ 2135981 w 5143500"/>
                <a:gd name="connsiteY131" fmla="*/ 3436144 h 5143500"/>
                <a:gd name="connsiteX132" fmla="*/ 2135981 w 5143500"/>
                <a:gd name="connsiteY132" fmla="*/ 3651885 h 5143500"/>
                <a:gd name="connsiteX133" fmla="*/ 2150269 w 5143500"/>
                <a:gd name="connsiteY133" fmla="*/ 3651885 h 5143500"/>
                <a:gd name="connsiteX134" fmla="*/ 2150269 w 5143500"/>
                <a:gd name="connsiteY134" fmla="*/ 3436144 h 5143500"/>
                <a:gd name="connsiteX135" fmla="*/ 2564606 w 5143500"/>
                <a:gd name="connsiteY135" fmla="*/ 3436144 h 5143500"/>
                <a:gd name="connsiteX136" fmla="*/ 2564606 w 5143500"/>
                <a:gd name="connsiteY136" fmla="*/ 3850481 h 5143500"/>
                <a:gd name="connsiteX137" fmla="*/ 1988820 w 5143500"/>
                <a:gd name="connsiteY137" fmla="*/ 3850481 h 5143500"/>
                <a:gd name="connsiteX138" fmla="*/ 1988820 w 5143500"/>
                <a:gd name="connsiteY138" fmla="*/ 3864769 h 5143500"/>
                <a:gd name="connsiteX139" fmla="*/ 2564606 w 5143500"/>
                <a:gd name="connsiteY139" fmla="*/ 3864769 h 5143500"/>
                <a:gd name="connsiteX140" fmla="*/ 2564606 w 5143500"/>
                <a:gd name="connsiteY140" fmla="*/ 3900488 h 5143500"/>
                <a:gd name="connsiteX141" fmla="*/ 2578894 w 5143500"/>
                <a:gd name="connsiteY141" fmla="*/ 3900488 h 5143500"/>
                <a:gd name="connsiteX142" fmla="*/ 2578894 w 5143500"/>
                <a:gd name="connsiteY142" fmla="*/ 3864769 h 5143500"/>
                <a:gd name="connsiteX143" fmla="*/ 2993231 w 5143500"/>
                <a:gd name="connsiteY143" fmla="*/ 3864769 h 5143500"/>
                <a:gd name="connsiteX144" fmla="*/ 2993231 w 5143500"/>
                <a:gd name="connsiteY144" fmla="*/ 4149090 h 5143500"/>
                <a:gd name="connsiteX145" fmla="*/ 3007519 w 5143500"/>
                <a:gd name="connsiteY145" fmla="*/ 4149090 h 5143500"/>
                <a:gd name="connsiteX146" fmla="*/ 3007519 w 5143500"/>
                <a:gd name="connsiteY146" fmla="*/ 3864769 h 5143500"/>
                <a:gd name="connsiteX147" fmla="*/ 3421856 w 5143500"/>
                <a:gd name="connsiteY147" fmla="*/ 3864769 h 5143500"/>
                <a:gd name="connsiteX148" fmla="*/ 3421856 w 5143500"/>
                <a:gd name="connsiteY148" fmla="*/ 4279106 h 5143500"/>
                <a:gd name="connsiteX149" fmla="*/ 2237423 w 5143500"/>
                <a:gd name="connsiteY149" fmla="*/ 4279106 h 5143500"/>
                <a:gd name="connsiteX150" fmla="*/ 2237423 w 5143500"/>
                <a:gd name="connsiteY150" fmla="*/ 4293394 h 5143500"/>
                <a:gd name="connsiteX151" fmla="*/ 3421856 w 5143500"/>
                <a:gd name="connsiteY151" fmla="*/ 4293394 h 5143500"/>
                <a:gd name="connsiteX152" fmla="*/ 3421856 w 5143500"/>
                <a:gd name="connsiteY152" fmla="*/ 4397693 h 5143500"/>
                <a:gd name="connsiteX153" fmla="*/ 3436144 w 5143500"/>
                <a:gd name="connsiteY153" fmla="*/ 4397693 h 5143500"/>
                <a:gd name="connsiteX154" fmla="*/ 3436144 w 5143500"/>
                <a:gd name="connsiteY154" fmla="*/ 4293394 h 5143500"/>
                <a:gd name="connsiteX155" fmla="*/ 3850481 w 5143500"/>
                <a:gd name="connsiteY155" fmla="*/ 4293394 h 5143500"/>
                <a:gd name="connsiteX156" fmla="*/ 3850481 w 5143500"/>
                <a:gd name="connsiteY156" fmla="*/ 4646295 h 5143500"/>
                <a:gd name="connsiteX157" fmla="*/ 3864769 w 5143500"/>
                <a:gd name="connsiteY157" fmla="*/ 4646295 h 5143500"/>
                <a:gd name="connsiteX158" fmla="*/ 3864769 w 5143500"/>
                <a:gd name="connsiteY158" fmla="*/ 4293394 h 5143500"/>
                <a:gd name="connsiteX159" fmla="*/ 4279106 w 5143500"/>
                <a:gd name="connsiteY159" fmla="*/ 4293394 h 5143500"/>
                <a:gd name="connsiteX160" fmla="*/ 4279106 w 5143500"/>
                <a:gd name="connsiteY160" fmla="*/ 4707731 h 5143500"/>
                <a:gd name="connsiteX161" fmla="*/ 2486025 w 5143500"/>
                <a:gd name="connsiteY161" fmla="*/ 4707731 h 5143500"/>
                <a:gd name="connsiteX162" fmla="*/ 2486025 w 5143500"/>
                <a:gd name="connsiteY162" fmla="*/ 4722019 h 5143500"/>
                <a:gd name="connsiteX163" fmla="*/ 4279106 w 5143500"/>
                <a:gd name="connsiteY163" fmla="*/ 4722019 h 5143500"/>
                <a:gd name="connsiteX164" fmla="*/ 4279106 w 5143500"/>
                <a:gd name="connsiteY164" fmla="*/ 4894898 h 5143500"/>
                <a:gd name="connsiteX165" fmla="*/ 4293394 w 5143500"/>
                <a:gd name="connsiteY165" fmla="*/ 4894898 h 5143500"/>
                <a:gd name="connsiteX166" fmla="*/ 4293394 w 5143500"/>
                <a:gd name="connsiteY166" fmla="*/ 4722019 h 5143500"/>
                <a:gd name="connsiteX167" fmla="*/ 4707731 w 5143500"/>
                <a:gd name="connsiteY167" fmla="*/ 4722019 h 5143500"/>
                <a:gd name="connsiteX168" fmla="*/ 4707731 w 5143500"/>
                <a:gd name="connsiteY168" fmla="*/ 5143500 h 5143500"/>
                <a:gd name="connsiteX169" fmla="*/ 4722019 w 5143500"/>
                <a:gd name="connsiteY169" fmla="*/ 5143500 h 5143500"/>
                <a:gd name="connsiteX170" fmla="*/ 4722019 w 5143500"/>
                <a:gd name="connsiteY170" fmla="*/ 4722019 h 5143500"/>
                <a:gd name="connsiteX171" fmla="*/ 5143500 w 5143500"/>
                <a:gd name="connsiteY171" fmla="*/ 4722019 h 5143500"/>
                <a:gd name="connsiteX172" fmla="*/ 5143500 w 5143500"/>
                <a:gd name="connsiteY172" fmla="*/ 4707731 h 5143500"/>
                <a:gd name="connsiteX173" fmla="*/ 4279106 w 5143500"/>
                <a:gd name="connsiteY173" fmla="*/ 3436144 h 5143500"/>
                <a:gd name="connsiteX174" fmla="*/ 4279106 w 5143500"/>
                <a:gd name="connsiteY174" fmla="*/ 3850481 h 5143500"/>
                <a:gd name="connsiteX175" fmla="*/ 3864769 w 5143500"/>
                <a:gd name="connsiteY175" fmla="*/ 3850481 h 5143500"/>
                <a:gd name="connsiteX176" fmla="*/ 3864769 w 5143500"/>
                <a:gd name="connsiteY176" fmla="*/ 3436144 h 5143500"/>
                <a:gd name="connsiteX177" fmla="*/ 4279106 w 5143500"/>
                <a:gd name="connsiteY177" fmla="*/ 3436144 h 5143500"/>
                <a:gd name="connsiteX178" fmla="*/ 3850481 w 5143500"/>
                <a:gd name="connsiteY178" fmla="*/ 3850481 h 5143500"/>
                <a:gd name="connsiteX179" fmla="*/ 3436144 w 5143500"/>
                <a:gd name="connsiteY179" fmla="*/ 3850481 h 5143500"/>
                <a:gd name="connsiteX180" fmla="*/ 3436144 w 5143500"/>
                <a:gd name="connsiteY180" fmla="*/ 3436144 h 5143500"/>
                <a:gd name="connsiteX181" fmla="*/ 3850481 w 5143500"/>
                <a:gd name="connsiteY181" fmla="*/ 3436144 h 5143500"/>
                <a:gd name="connsiteX182" fmla="*/ 3850481 w 5143500"/>
                <a:gd name="connsiteY182" fmla="*/ 3850481 h 5143500"/>
                <a:gd name="connsiteX183" fmla="*/ 3850481 w 5143500"/>
                <a:gd name="connsiteY183" fmla="*/ 3421856 h 5143500"/>
                <a:gd name="connsiteX184" fmla="*/ 3436144 w 5143500"/>
                <a:gd name="connsiteY184" fmla="*/ 3421856 h 5143500"/>
                <a:gd name="connsiteX185" fmla="*/ 3436144 w 5143500"/>
                <a:gd name="connsiteY185" fmla="*/ 3007519 h 5143500"/>
                <a:gd name="connsiteX186" fmla="*/ 3850481 w 5143500"/>
                <a:gd name="connsiteY186" fmla="*/ 3007519 h 5143500"/>
                <a:gd name="connsiteX187" fmla="*/ 3850481 w 5143500"/>
                <a:gd name="connsiteY187" fmla="*/ 3421856 h 5143500"/>
                <a:gd name="connsiteX188" fmla="*/ 1721644 w 5143500"/>
                <a:gd name="connsiteY188" fmla="*/ 1293019 h 5143500"/>
                <a:gd name="connsiteX189" fmla="*/ 2135981 w 5143500"/>
                <a:gd name="connsiteY189" fmla="*/ 1293019 h 5143500"/>
                <a:gd name="connsiteX190" fmla="*/ 2135981 w 5143500"/>
                <a:gd name="connsiteY190" fmla="*/ 1707356 h 5143500"/>
                <a:gd name="connsiteX191" fmla="*/ 1721644 w 5143500"/>
                <a:gd name="connsiteY191" fmla="*/ 1707356 h 5143500"/>
                <a:gd name="connsiteX192" fmla="*/ 1721644 w 5143500"/>
                <a:gd name="connsiteY192" fmla="*/ 1293019 h 5143500"/>
                <a:gd name="connsiteX193" fmla="*/ 1707356 w 5143500"/>
                <a:gd name="connsiteY193" fmla="*/ 1707356 h 5143500"/>
                <a:gd name="connsiteX194" fmla="*/ 1293019 w 5143500"/>
                <a:gd name="connsiteY194" fmla="*/ 1707356 h 5143500"/>
                <a:gd name="connsiteX195" fmla="*/ 1293019 w 5143500"/>
                <a:gd name="connsiteY195" fmla="*/ 1293019 h 5143500"/>
                <a:gd name="connsiteX196" fmla="*/ 1707356 w 5143500"/>
                <a:gd name="connsiteY196" fmla="*/ 1293019 h 5143500"/>
                <a:gd name="connsiteX197" fmla="*/ 1707356 w 5143500"/>
                <a:gd name="connsiteY197" fmla="*/ 1707356 h 5143500"/>
                <a:gd name="connsiteX198" fmla="*/ 2135981 w 5143500"/>
                <a:gd name="connsiteY198" fmla="*/ 1721644 h 5143500"/>
                <a:gd name="connsiteX199" fmla="*/ 2135981 w 5143500"/>
                <a:gd name="connsiteY199" fmla="*/ 2135981 h 5143500"/>
                <a:gd name="connsiteX200" fmla="*/ 1721644 w 5143500"/>
                <a:gd name="connsiteY200" fmla="*/ 2135981 h 5143500"/>
                <a:gd name="connsiteX201" fmla="*/ 1721644 w 5143500"/>
                <a:gd name="connsiteY201" fmla="*/ 1721644 h 5143500"/>
                <a:gd name="connsiteX202" fmla="*/ 2135981 w 5143500"/>
                <a:gd name="connsiteY202" fmla="*/ 1721644 h 5143500"/>
                <a:gd name="connsiteX203" fmla="*/ 2578894 w 5143500"/>
                <a:gd name="connsiteY203" fmla="*/ 2135981 h 5143500"/>
                <a:gd name="connsiteX204" fmla="*/ 2578894 w 5143500"/>
                <a:gd name="connsiteY204" fmla="*/ 1721644 h 5143500"/>
                <a:gd name="connsiteX205" fmla="*/ 2993231 w 5143500"/>
                <a:gd name="connsiteY205" fmla="*/ 1721644 h 5143500"/>
                <a:gd name="connsiteX206" fmla="*/ 2993231 w 5143500"/>
                <a:gd name="connsiteY206" fmla="*/ 2135981 h 5143500"/>
                <a:gd name="connsiteX207" fmla="*/ 2578894 w 5143500"/>
                <a:gd name="connsiteY207" fmla="*/ 2135981 h 5143500"/>
                <a:gd name="connsiteX208" fmla="*/ 2993231 w 5143500"/>
                <a:gd name="connsiteY208" fmla="*/ 2150269 h 5143500"/>
                <a:gd name="connsiteX209" fmla="*/ 2993231 w 5143500"/>
                <a:gd name="connsiteY209" fmla="*/ 2564606 h 5143500"/>
                <a:gd name="connsiteX210" fmla="*/ 2578894 w 5143500"/>
                <a:gd name="connsiteY210" fmla="*/ 2564606 h 5143500"/>
                <a:gd name="connsiteX211" fmla="*/ 2578894 w 5143500"/>
                <a:gd name="connsiteY211" fmla="*/ 2150269 h 5143500"/>
                <a:gd name="connsiteX212" fmla="*/ 2993231 w 5143500"/>
                <a:gd name="connsiteY212" fmla="*/ 2150269 h 5143500"/>
                <a:gd name="connsiteX213" fmla="*/ 2564606 w 5143500"/>
                <a:gd name="connsiteY213" fmla="*/ 2135981 h 5143500"/>
                <a:gd name="connsiteX214" fmla="*/ 2150269 w 5143500"/>
                <a:gd name="connsiteY214" fmla="*/ 2135981 h 5143500"/>
                <a:gd name="connsiteX215" fmla="*/ 2150269 w 5143500"/>
                <a:gd name="connsiteY215" fmla="*/ 1721644 h 5143500"/>
                <a:gd name="connsiteX216" fmla="*/ 2564606 w 5143500"/>
                <a:gd name="connsiteY216" fmla="*/ 1721644 h 5143500"/>
                <a:gd name="connsiteX217" fmla="*/ 2564606 w 5143500"/>
                <a:gd name="connsiteY217" fmla="*/ 2135981 h 5143500"/>
                <a:gd name="connsiteX218" fmla="*/ 2135981 w 5143500"/>
                <a:gd name="connsiteY218" fmla="*/ 2150269 h 5143500"/>
                <a:gd name="connsiteX219" fmla="*/ 2135981 w 5143500"/>
                <a:gd name="connsiteY219" fmla="*/ 2564606 h 5143500"/>
                <a:gd name="connsiteX220" fmla="*/ 1721644 w 5143500"/>
                <a:gd name="connsiteY220" fmla="*/ 2564606 h 5143500"/>
                <a:gd name="connsiteX221" fmla="*/ 1721644 w 5143500"/>
                <a:gd name="connsiteY221" fmla="*/ 2150269 h 5143500"/>
                <a:gd name="connsiteX222" fmla="*/ 2135981 w 5143500"/>
                <a:gd name="connsiteY222" fmla="*/ 2150269 h 5143500"/>
                <a:gd name="connsiteX223" fmla="*/ 2150269 w 5143500"/>
                <a:gd name="connsiteY223" fmla="*/ 2150269 h 5143500"/>
                <a:gd name="connsiteX224" fmla="*/ 2564606 w 5143500"/>
                <a:gd name="connsiteY224" fmla="*/ 2150269 h 5143500"/>
                <a:gd name="connsiteX225" fmla="*/ 2564606 w 5143500"/>
                <a:gd name="connsiteY225" fmla="*/ 2564606 h 5143500"/>
                <a:gd name="connsiteX226" fmla="*/ 2150269 w 5143500"/>
                <a:gd name="connsiteY226" fmla="*/ 2564606 h 5143500"/>
                <a:gd name="connsiteX227" fmla="*/ 2150269 w 5143500"/>
                <a:gd name="connsiteY227" fmla="*/ 2150269 h 5143500"/>
                <a:gd name="connsiteX228" fmla="*/ 2564606 w 5143500"/>
                <a:gd name="connsiteY228" fmla="*/ 2578894 h 5143500"/>
                <a:gd name="connsiteX229" fmla="*/ 2564606 w 5143500"/>
                <a:gd name="connsiteY229" fmla="*/ 2993231 h 5143500"/>
                <a:gd name="connsiteX230" fmla="*/ 2150269 w 5143500"/>
                <a:gd name="connsiteY230" fmla="*/ 2993231 h 5143500"/>
                <a:gd name="connsiteX231" fmla="*/ 2150269 w 5143500"/>
                <a:gd name="connsiteY231" fmla="*/ 2578894 h 5143500"/>
                <a:gd name="connsiteX232" fmla="*/ 2564606 w 5143500"/>
                <a:gd name="connsiteY232" fmla="*/ 2578894 h 5143500"/>
                <a:gd name="connsiteX233" fmla="*/ 2578894 w 5143500"/>
                <a:gd name="connsiteY233" fmla="*/ 2578894 h 5143500"/>
                <a:gd name="connsiteX234" fmla="*/ 2993231 w 5143500"/>
                <a:gd name="connsiteY234" fmla="*/ 2578894 h 5143500"/>
                <a:gd name="connsiteX235" fmla="*/ 2993231 w 5143500"/>
                <a:gd name="connsiteY235" fmla="*/ 2993231 h 5143500"/>
                <a:gd name="connsiteX236" fmla="*/ 2578894 w 5143500"/>
                <a:gd name="connsiteY236" fmla="*/ 2993231 h 5143500"/>
                <a:gd name="connsiteX237" fmla="*/ 2578894 w 5143500"/>
                <a:gd name="connsiteY237" fmla="*/ 2578894 h 5143500"/>
                <a:gd name="connsiteX238" fmla="*/ 3007519 w 5143500"/>
                <a:gd name="connsiteY238" fmla="*/ 2578894 h 5143500"/>
                <a:gd name="connsiteX239" fmla="*/ 3421856 w 5143500"/>
                <a:gd name="connsiteY239" fmla="*/ 2578894 h 5143500"/>
                <a:gd name="connsiteX240" fmla="*/ 3421856 w 5143500"/>
                <a:gd name="connsiteY240" fmla="*/ 2993231 h 5143500"/>
                <a:gd name="connsiteX241" fmla="*/ 3007519 w 5143500"/>
                <a:gd name="connsiteY241" fmla="*/ 2993231 h 5143500"/>
                <a:gd name="connsiteX242" fmla="*/ 3007519 w 5143500"/>
                <a:gd name="connsiteY242" fmla="*/ 2578894 h 5143500"/>
                <a:gd name="connsiteX243" fmla="*/ 2993231 w 5143500"/>
                <a:gd name="connsiteY243" fmla="*/ 3007519 h 5143500"/>
                <a:gd name="connsiteX244" fmla="*/ 2993231 w 5143500"/>
                <a:gd name="connsiteY244" fmla="*/ 3421856 h 5143500"/>
                <a:gd name="connsiteX245" fmla="*/ 2578894 w 5143500"/>
                <a:gd name="connsiteY245" fmla="*/ 3421856 h 5143500"/>
                <a:gd name="connsiteX246" fmla="*/ 2578894 w 5143500"/>
                <a:gd name="connsiteY246" fmla="*/ 3007519 h 5143500"/>
                <a:gd name="connsiteX247" fmla="*/ 2993231 w 5143500"/>
                <a:gd name="connsiteY247" fmla="*/ 3007519 h 5143500"/>
                <a:gd name="connsiteX248" fmla="*/ 3007519 w 5143500"/>
                <a:gd name="connsiteY248" fmla="*/ 3007519 h 5143500"/>
                <a:gd name="connsiteX249" fmla="*/ 3421856 w 5143500"/>
                <a:gd name="connsiteY249" fmla="*/ 3007519 h 5143500"/>
                <a:gd name="connsiteX250" fmla="*/ 3421856 w 5143500"/>
                <a:gd name="connsiteY250" fmla="*/ 3421856 h 5143500"/>
                <a:gd name="connsiteX251" fmla="*/ 3007519 w 5143500"/>
                <a:gd name="connsiteY251" fmla="*/ 3421856 h 5143500"/>
                <a:gd name="connsiteX252" fmla="*/ 3007519 w 5143500"/>
                <a:gd name="connsiteY252" fmla="*/ 3007519 h 5143500"/>
                <a:gd name="connsiteX253" fmla="*/ 3850481 w 5143500"/>
                <a:gd name="connsiteY253" fmla="*/ 2578894 h 5143500"/>
                <a:gd name="connsiteX254" fmla="*/ 3850481 w 5143500"/>
                <a:gd name="connsiteY254" fmla="*/ 2993231 h 5143500"/>
                <a:gd name="connsiteX255" fmla="*/ 3436144 w 5143500"/>
                <a:gd name="connsiteY255" fmla="*/ 2993231 h 5143500"/>
                <a:gd name="connsiteX256" fmla="*/ 3436144 w 5143500"/>
                <a:gd name="connsiteY256" fmla="*/ 2578894 h 5143500"/>
                <a:gd name="connsiteX257" fmla="*/ 3850481 w 5143500"/>
                <a:gd name="connsiteY257" fmla="*/ 2578894 h 5143500"/>
                <a:gd name="connsiteX258" fmla="*/ 3421856 w 5143500"/>
                <a:gd name="connsiteY258" fmla="*/ 2564606 h 5143500"/>
                <a:gd name="connsiteX259" fmla="*/ 3007519 w 5143500"/>
                <a:gd name="connsiteY259" fmla="*/ 2564606 h 5143500"/>
                <a:gd name="connsiteX260" fmla="*/ 3007519 w 5143500"/>
                <a:gd name="connsiteY260" fmla="*/ 2150269 h 5143500"/>
                <a:gd name="connsiteX261" fmla="*/ 3421856 w 5143500"/>
                <a:gd name="connsiteY261" fmla="*/ 2150269 h 5143500"/>
                <a:gd name="connsiteX262" fmla="*/ 3421856 w 5143500"/>
                <a:gd name="connsiteY262" fmla="*/ 2564606 h 5143500"/>
                <a:gd name="connsiteX263" fmla="*/ 3421856 w 5143500"/>
                <a:gd name="connsiteY263" fmla="*/ 1721644 h 5143500"/>
                <a:gd name="connsiteX264" fmla="*/ 3421856 w 5143500"/>
                <a:gd name="connsiteY264" fmla="*/ 2135981 h 5143500"/>
                <a:gd name="connsiteX265" fmla="*/ 3007519 w 5143500"/>
                <a:gd name="connsiteY265" fmla="*/ 2135981 h 5143500"/>
                <a:gd name="connsiteX266" fmla="*/ 3007519 w 5143500"/>
                <a:gd name="connsiteY266" fmla="*/ 1721644 h 5143500"/>
                <a:gd name="connsiteX267" fmla="*/ 3421856 w 5143500"/>
                <a:gd name="connsiteY267" fmla="*/ 1721644 h 5143500"/>
                <a:gd name="connsiteX268" fmla="*/ 2993231 w 5143500"/>
                <a:gd name="connsiteY268" fmla="*/ 1293019 h 5143500"/>
                <a:gd name="connsiteX269" fmla="*/ 2993231 w 5143500"/>
                <a:gd name="connsiteY269" fmla="*/ 1707356 h 5143500"/>
                <a:gd name="connsiteX270" fmla="*/ 2578894 w 5143500"/>
                <a:gd name="connsiteY270" fmla="*/ 1707356 h 5143500"/>
                <a:gd name="connsiteX271" fmla="*/ 2578894 w 5143500"/>
                <a:gd name="connsiteY271" fmla="*/ 1293019 h 5143500"/>
                <a:gd name="connsiteX272" fmla="*/ 2993231 w 5143500"/>
                <a:gd name="connsiteY272" fmla="*/ 1293019 h 5143500"/>
                <a:gd name="connsiteX273" fmla="*/ 2564606 w 5143500"/>
                <a:gd name="connsiteY273" fmla="*/ 1293019 h 5143500"/>
                <a:gd name="connsiteX274" fmla="*/ 2564606 w 5143500"/>
                <a:gd name="connsiteY274" fmla="*/ 1707356 h 5143500"/>
                <a:gd name="connsiteX275" fmla="*/ 2150269 w 5143500"/>
                <a:gd name="connsiteY275" fmla="*/ 1707356 h 5143500"/>
                <a:gd name="connsiteX276" fmla="*/ 2150269 w 5143500"/>
                <a:gd name="connsiteY276" fmla="*/ 1293019 h 5143500"/>
                <a:gd name="connsiteX277" fmla="*/ 2564606 w 5143500"/>
                <a:gd name="connsiteY277" fmla="*/ 1293019 h 5143500"/>
                <a:gd name="connsiteX278" fmla="*/ 2135981 w 5143500"/>
                <a:gd name="connsiteY278" fmla="*/ 864394 h 5143500"/>
                <a:gd name="connsiteX279" fmla="*/ 2135981 w 5143500"/>
                <a:gd name="connsiteY279" fmla="*/ 1278731 h 5143500"/>
                <a:gd name="connsiteX280" fmla="*/ 1721644 w 5143500"/>
                <a:gd name="connsiteY280" fmla="*/ 1278731 h 5143500"/>
                <a:gd name="connsiteX281" fmla="*/ 1721644 w 5143500"/>
                <a:gd name="connsiteY281" fmla="*/ 864394 h 5143500"/>
                <a:gd name="connsiteX282" fmla="*/ 2135981 w 5143500"/>
                <a:gd name="connsiteY282" fmla="*/ 864394 h 5143500"/>
                <a:gd name="connsiteX283" fmla="*/ 1707356 w 5143500"/>
                <a:gd name="connsiteY283" fmla="*/ 864394 h 5143500"/>
                <a:gd name="connsiteX284" fmla="*/ 1707356 w 5143500"/>
                <a:gd name="connsiteY284" fmla="*/ 1278731 h 5143500"/>
                <a:gd name="connsiteX285" fmla="*/ 1293019 w 5143500"/>
                <a:gd name="connsiteY285" fmla="*/ 1278731 h 5143500"/>
                <a:gd name="connsiteX286" fmla="*/ 1293019 w 5143500"/>
                <a:gd name="connsiteY286" fmla="*/ 864394 h 5143500"/>
                <a:gd name="connsiteX287" fmla="*/ 1707356 w 5143500"/>
                <a:gd name="connsiteY287" fmla="*/ 864394 h 5143500"/>
                <a:gd name="connsiteX288" fmla="*/ 1278731 w 5143500"/>
                <a:gd name="connsiteY288" fmla="*/ 435769 h 5143500"/>
                <a:gd name="connsiteX289" fmla="*/ 1278731 w 5143500"/>
                <a:gd name="connsiteY289" fmla="*/ 850106 h 5143500"/>
                <a:gd name="connsiteX290" fmla="*/ 864394 w 5143500"/>
                <a:gd name="connsiteY290" fmla="*/ 850106 h 5143500"/>
                <a:gd name="connsiteX291" fmla="*/ 864394 w 5143500"/>
                <a:gd name="connsiteY291" fmla="*/ 435769 h 5143500"/>
                <a:gd name="connsiteX292" fmla="*/ 1278731 w 5143500"/>
                <a:gd name="connsiteY292" fmla="*/ 435769 h 5143500"/>
                <a:gd name="connsiteX293" fmla="*/ 435769 w 5143500"/>
                <a:gd name="connsiteY293" fmla="*/ 850106 h 5143500"/>
                <a:gd name="connsiteX294" fmla="*/ 435769 w 5143500"/>
                <a:gd name="connsiteY294" fmla="*/ 435769 h 5143500"/>
                <a:gd name="connsiteX295" fmla="*/ 850106 w 5143500"/>
                <a:gd name="connsiteY295" fmla="*/ 435769 h 5143500"/>
                <a:gd name="connsiteX296" fmla="*/ 850106 w 5143500"/>
                <a:gd name="connsiteY296" fmla="*/ 850106 h 5143500"/>
                <a:gd name="connsiteX297" fmla="*/ 435769 w 5143500"/>
                <a:gd name="connsiteY297" fmla="*/ 850106 h 5143500"/>
                <a:gd name="connsiteX298" fmla="*/ 864394 w 5143500"/>
                <a:gd name="connsiteY298" fmla="*/ 864394 h 5143500"/>
                <a:gd name="connsiteX299" fmla="*/ 1278731 w 5143500"/>
                <a:gd name="connsiteY299" fmla="*/ 864394 h 5143500"/>
                <a:gd name="connsiteX300" fmla="*/ 1278731 w 5143500"/>
                <a:gd name="connsiteY300" fmla="*/ 1278731 h 5143500"/>
                <a:gd name="connsiteX301" fmla="*/ 864394 w 5143500"/>
                <a:gd name="connsiteY301" fmla="*/ 1278731 h 5143500"/>
                <a:gd name="connsiteX302" fmla="*/ 864394 w 5143500"/>
                <a:gd name="connsiteY302" fmla="*/ 864394 h 5143500"/>
                <a:gd name="connsiteX303" fmla="*/ 864394 w 5143500"/>
                <a:gd name="connsiteY303" fmla="*/ 1707356 h 5143500"/>
                <a:gd name="connsiteX304" fmla="*/ 864394 w 5143500"/>
                <a:gd name="connsiteY304" fmla="*/ 1293019 h 5143500"/>
                <a:gd name="connsiteX305" fmla="*/ 1278731 w 5143500"/>
                <a:gd name="connsiteY305" fmla="*/ 1293019 h 5143500"/>
                <a:gd name="connsiteX306" fmla="*/ 1278731 w 5143500"/>
                <a:gd name="connsiteY306" fmla="*/ 1707356 h 5143500"/>
                <a:gd name="connsiteX307" fmla="*/ 864394 w 5143500"/>
                <a:gd name="connsiteY307" fmla="*/ 1707356 h 5143500"/>
                <a:gd name="connsiteX308" fmla="*/ 1293019 w 5143500"/>
                <a:gd name="connsiteY308" fmla="*/ 1721644 h 5143500"/>
                <a:gd name="connsiteX309" fmla="*/ 1707356 w 5143500"/>
                <a:gd name="connsiteY309" fmla="*/ 1721644 h 5143500"/>
                <a:gd name="connsiteX310" fmla="*/ 1707356 w 5143500"/>
                <a:gd name="connsiteY310" fmla="*/ 2135981 h 5143500"/>
                <a:gd name="connsiteX311" fmla="*/ 1293019 w 5143500"/>
                <a:gd name="connsiteY311" fmla="*/ 2135981 h 5143500"/>
                <a:gd name="connsiteX312" fmla="*/ 1293019 w 5143500"/>
                <a:gd name="connsiteY312" fmla="*/ 1721644 h 5143500"/>
                <a:gd name="connsiteX313" fmla="*/ 1293019 w 5143500"/>
                <a:gd name="connsiteY313" fmla="*/ 2564606 h 5143500"/>
                <a:gd name="connsiteX314" fmla="*/ 1293019 w 5143500"/>
                <a:gd name="connsiteY314" fmla="*/ 2150269 h 5143500"/>
                <a:gd name="connsiteX315" fmla="*/ 1707356 w 5143500"/>
                <a:gd name="connsiteY315" fmla="*/ 2150269 h 5143500"/>
                <a:gd name="connsiteX316" fmla="*/ 1707356 w 5143500"/>
                <a:gd name="connsiteY316" fmla="*/ 2564606 h 5143500"/>
                <a:gd name="connsiteX317" fmla="*/ 1293019 w 5143500"/>
                <a:gd name="connsiteY317" fmla="*/ 2564606 h 5143500"/>
                <a:gd name="connsiteX318" fmla="*/ 1721644 w 5143500"/>
                <a:gd name="connsiteY318" fmla="*/ 2993231 h 5143500"/>
                <a:gd name="connsiteX319" fmla="*/ 1721644 w 5143500"/>
                <a:gd name="connsiteY319" fmla="*/ 2578894 h 5143500"/>
                <a:gd name="connsiteX320" fmla="*/ 2135981 w 5143500"/>
                <a:gd name="connsiteY320" fmla="*/ 2578894 h 5143500"/>
                <a:gd name="connsiteX321" fmla="*/ 2135981 w 5143500"/>
                <a:gd name="connsiteY321" fmla="*/ 2993231 h 5143500"/>
                <a:gd name="connsiteX322" fmla="*/ 1721644 w 5143500"/>
                <a:gd name="connsiteY322" fmla="*/ 2993231 h 5143500"/>
                <a:gd name="connsiteX323" fmla="*/ 2150269 w 5143500"/>
                <a:gd name="connsiteY323" fmla="*/ 3421856 h 5143500"/>
                <a:gd name="connsiteX324" fmla="*/ 2150269 w 5143500"/>
                <a:gd name="connsiteY324" fmla="*/ 3007519 h 5143500"/>
                <a:gd name="connsiteX325" fmla="*/ 2564606 w 5143500"/>
                <a:gd name="connsiteY325" fmla="*/ 3007519 h 5143500"/>
                <a:gd name="connsiteX326" fmla="*/ 2564606 w 5143500"/>
                <a:gd name="connsiteY326" fmla="*/ 3421856 h 5143500"/>
                <a:gd name="connsiteX327" fmla="*/ 2150269 w 5143500"/>
                <a:gd name="connsiteY327" fmla="*/ 3421856 h 5143500"/>
                <a:gd name="connsiteX328" fmla="*/ 2578894 w 5143500"/>
                <a:gd name="connsiteY328" fmla="*/ 3850481 h 5143500"/>
                <a:gd name="connsiteX329" fmla="*/ 2578894 w 5143500"/>
                <a:gd name="connsiteY329" fmla="*/ 3436144 h 5143500"/>
                <a:gd name="connsiteX330" fmla="*/ 2993231 w 5143500"/>
                <a:gd name="connsiteY330" fmla="*/ 3436144 h 5143500"/>
                <a:gd name="connsiteX331" fmla="*/ 2993231 w 5143500"/>
                <a:gd name="connsiteY331" fmla="*/ 3850481 h 5143500"/>
                <a:gd name="connsiteX332" fmla="*/ 2578894 w 5143500"/>
                <a:gd name="connsiteY332" fmla="*/ 3850481 h 5143500"/>
                <a:gd name="connsiteX333" fmla="*/ 3007519 w 5143500"/>
                <a:gd name="connsiteY333" fmla="*/ 3850481 h 5143500"/>
                <a:gd name="connsiteX334" fmla="*/ 3007519 w 5143500"/>
                <a:gd name="connsiteY334" fmla="*/ 3436144 h 5143500"/>
                <a:gd name="connsiteX335" fmla="*/ 3421856 w 5143500"/>
                <a:gd name="connsiteY335" fmla="*/ 3436144 h 5143500"/>
                <a:gd name="connsiteX336" fmla="*/ 3421856 w 5143500"/>
                <a:gd name="connsiteY336" fmla="*/ 3850481 h 5143500"/>
                <a:gd name="connsiteX337" fmla="*/ 3007519 w 5143500"/>
                <a:gd name="connsiteY337" fmla="*/ 3850481 h 5143500"/>
                <a:gd name="connsiteX338" fmla="*/ 3436144 w 5143500"/>
                <a:gd name="connsiteY338" fmla="*/ 4279106 h 5143500"/>
                <a:gd name="connsiteX339" fmla="*/ 3436144 w 5143500"/>
                <a:gd name="connsiteY339" fmla="*/ 3864769 h 5143500"/>
                <a:gd name="connsiteX340" fmla="*/ 3850481 w 5143500"/>
                <a:gd name="connsiteY340" fmla="*/ 3864769 h 5143500"/>
                <a:gd name="connsiteX341" fmla="*/ 3850481 w 5143500"/>
                <a:gd name="connsiteY341" fmla="*/ 4279106 h 5143500"/>
                <a:gd name="connsiteX342" fmla="*/ 3436144 w 5143500"/>
                <a:gd name="connsiteY342" fmla="*/ 4279106 h 5143500"/>
                <a:gd name="connsiteX343" fmla="*/ 3864769 w 5143500"/>
                <a:gd name="connsiteY343" fmla="*/ 4279106 h 5143500"/>
                <a:gd name="connsiteX344" fmla="*/ 3864769 w 5143500"/>
                <a:gd name="connsiteY344" fmla="*/ 3864769 h 5143500"/>
                <a:gd name="connsiteX345" fmla="*/ 4279106 w 5143500"/>
                <a:gd name="connsiteY345" fmla="*/ 3864769 h 5143500"/>
                <a:gd name="connsiteX346" fmla="*/ 4279106 w 5143500"/>
                <a:gd name="connsiteY346" fmla="*/ 4279106 h 5143500"/>
                <a:gd name="connsiteX347" fmla="*/ 3864769 w 5143500"/>
                <a:gd name="connsiteY347" fmla="*/ 4279106 h 5143500"/>
                <a:gd name="connsiteX348" fmla="*/ 4293394 w 5143500"/>
                <a:gd name="connsiteY348" fmla="*/ 4707731 h 5143500"/>
                <a:gd name="connsiteX349" fmla="*/ 4293394 w 5143500"/>
                <a:gd name="connsiteY349" fmla="*/ 4293394 h 5143500"/>
                <a:gd name="connsiteX350" fmla="*/ 4707731 w 5143500"/>
                <a:gd name="connsiteY350" fmla="*/ 4293394 h 5143500"/>
                <a:gd name="connsiteX351" fmla="*/ 4707731 w 5143500"/>
                <a:gd name="connsiteY351" fmla="*/ 4707731 h 5143500"/>
                <a:gd name="connsiteX352" fmla="*/ 4293394 w 5143500"/>
                <a:gd name="connsiteY352" fmla="*/ 4707731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Lst>
              <a:rect l="l" t="t" r="r" b="b"/>
              <a:pathLst>
                <a:path w="5143500" h="5143500">
                  <a:moveTo>
                    <a:pt x="5143500" y="4707731"/>
                  </a:moveTo>
                  <a:lnTo>
                    <a:pt x="4722019" y="4707731"/>
                  </a:lnTo>
                  <a:lnTo>
                    <a:pt x="4722019" y="4293394"/>
                  </a:lnTo>
                  <a:lnTo>
                    <a:pt x="4914900" y="4293394"/>
                  </a:lnTo>
                  <a:lnTo>
                    <a:pt x="4914900" y="4279106"/>
                  </a:lnTo>
                  <a:lnTo>
                    <a:pt x="4722019" y="4279106"/>
                  </a:lnTo>
                  <a:lnTo>
                    <a:pt x="4722019" y="1971675"/>
                  </a:lnTo>
                  <a:lnTo>
                    <a:pt x="4707731" y="1971675"/>
                  </a:lnTo>
                  <a:lnTo>
                    <a:pt x="4707731" y="4279106"/>
                  </a:lnTo>
                  <a:lnTo>
                    <a:pt x="4293394" y="4279106"/>
                  </a:lnTo>
                  <a:lnTo>
                    <a:pt x="4293394" y="3864769"/>
                  </a:lnTo>
                  <a:lnTo>
                    <a:pt x="4614863" y="3864769"/>
                  </a:lnTo>
                  <a:lnTo>
                    <a:pt x="4614863" y="3850481"/>
                  </a:lnTo>
                  <a:lnTo>
                    <a:pt x="4293394" y="3850481"/>
                  </a:lnTo>
                  <a:lnTo>
                    <a:pt x="4293394" y="3436144"/>
                  </a:lnTo>
                  <a:lnTo>
                    <a:pt x="4457700" y="3436144"/>
                  </a:lnTo>
                  <a:lnTo>
                    <a:pt x="4457700" y="3421856"/>
                  </a:lnTo>
                  <a:lnTo>
                    <a:pt x="4293394" y="3421856"/>
                  </a:lnTo>
                  <a:lnTo>
                    <a:pt x="4293394" y="1774508"/>
                  </a:lnTo>
                  <a:lnTo>
                    <a:pt x="4279106" y="1774508"/>
                  </a:lnTo>
                  <a:lnTo>
                    <a:pt x="4279106" y="3421856"/>
                  </a:lnTo>
                  <a:lnTo>
                    <a:pt x="3864769" y="3421856"/>
                  </a:lnTo>
                  <a:lnTo>
                    <a:pt x="3864769" y="3007519"/>
                  </a:lnTo>
                  <a:lnTo>
                    <a:pt x="4229100" y="3007519"/>
                  </a:lnTo>
                  <a:lnTo>
                    <a:pt x="4229100" y="2993231"/>
                  </a:lnTo>
                  <a:lnTo>
                    <a:pt x="3864769" y="2993231"/>
                  </a:lnTo>
                  <a:lnTo>
                    <a:pt x="3864769" y="2578894"/>
                  </a:lnTo>
                  <a:lnTo>
                    <a:pt x="4000500" y="2578894"/>
                  </a:lnTo>
                  <a:lnTo>
                    <a:pt x="4000500" y="2564606"/>
                  </a:lnTo>
                  <a:lnTo>
                    <a:pt x="3864769" y="2564606"/>
                  </a:lnTo>
                  <a:lnTo>
                    <a:pt x="3864769" y="1577340"/>
                  </a:lnTo>
                  <a:lnTo>
                    <a:pt x="3850481" y="1577340"/>
                  </a:lnTo>
                  <a:lnTo>
                    <a:pt x="3850481" y="2564606"/>
                  </a:lnTo>
                  <a:lnTo>
                    <a:pt x="3436144" y="2564606"/>
                  </a:lnTo>
                  <a:lnTo>
                    <a:pt x="3436144" y="2150269"/>
                  </a:lnTo>
                  <a:lnTo>
                    <a:pt x="3771900" y="2150269"/>
                  </a:lnTo>
                  <a:lnTo>
                    <a:pt x="3771900" y="2135981"/>
                  </a:lnTo>
                  <a:lnTo>
                    <a:pt x="3436144" y="2135981"/>
                  </a:lnTo>
                  <a:lnTo>
                    <a:pt x="3436144" y="1721644"/>
                  </a:lnTo>
                  <a:lnTo>
                    <a:pt x="3543300" y="1721644"/>
                  </a:lnTo>
                  <a:lnTo>
                    <a:pt x="3543300" y="1707356"/>
                  </a:lnTo>
                  <a:lnTo>
                    <a:pt x="3436144" y="1707356"/>
                  </a:lnTo>
                  <a:lnTo>
                    <a:pt x="3436144" y="1380173"/>
                  </a:lnTo>
                  <a:lnTo>
                    <a:pt x="3421856" y="1380173"/>
                  </a:lnTo>
                  <a:lnTo>
                    <a:pt x="3421856" y="1707356"/>
                  </a:lnTo>
                  <a:lnTo>
                    <a:pt x="3007519" y="1707356"/>
                  </a:lnTo>
                  <a:lnTo>
                    <a:pt x="3007519" y="1293019"/>
                  </a:lnTo>
                  <a:lnTo>
                    <a:pt x="3314700" y="1293019"/>
                  </a:lnTo>
                  <a:lnTo>
                    <a:pt x="3314700" y="1278731"/>
                  </a:lnTo>
                  <a:lnTo>
                    <a:pt x="3007519" y="1278731"/>
                  </a:lnTo>
                  <a:lnTo>
                    <a:pt x="3007519" y="1183005"/>
                  </a:lnTo>
                  <a:lnTo>
                    <a:pt x="2993231" y="1183005"/>
                  </a:lnTo>
                  <a:lnTo>
                    <a:pt x="2993231" y="1278731"/>
                  </a:lnTo>
                  <a:lnTo>
                    <a:pt x="2578894" y="1278731"/>
                  </a:lnTo>
                  <a:lnTo>
                    <a:pt x="2578894" y="985838"/>
                  </a:lnTo>
                  <a:lnTo>
                    <a:pt x="2564606" y="985838"/>
                  </a:lnTo>
                  <a:lnTo>
                    <a:pt x="2564606" y="1278731"/>
                  </a:lnTo>
                  <a:lnTo>
                    <a:pt x="2150269" y="1278731"/>
                  </a:lnTo>
                  <a:lnTo>
                    <a:pt x="2150269" y="864394"/>
                  </a:lnTo>
                  <a:lnTo>
                    <a:pt x="3086100" y="864394"/>
                  </a:lnTo>
                  <a:lnTo>
                    <a:pt x="3086100" y="850106"/>
                  </a:lnTo>
                  <a:lnTo>
                    <a:pt x="2150269" y="850106"/>
                  </a:lnTo>
                  <a:lnTo>
                    <a:pt x="2150269" y="788670"/>
                  </a:lnTo>
                  <a:lnTo>
                    <a:pt x="2135981" y="788670"/>
                  </a:lnTo>
                  <a:lnTo>
                    <a:pt x="2135981" y="850106"/>
                  </a:lnTo>
                  <a:lnTo>
                    <a:pt x="1721644" y="850106"/>
                  </a:lnTo>
                  <a:lnTo>
                    <a:pt x="1721644" y="591503"/>
                  </a:lnTo>
                  <a:lnTo>
                    <a:pt x="1707356" y="591503"/>
                  </a:lnTo>
                  <a:lnTo>
                    <a:pt x="1707356" y="850106"/>
                  </a:lnTo>
                  <a:lnTo>
                    <a:pt x="1293019" y="850106"/>
                  </a:lnTo>
                  <a:lnTo>
                    <a:pt x="1293019" y="435769"/>
                  </a:lnTo>
                  <a:lnTo>
                    <a:pt x="2857500" y="435769"/>
                  </a:lnTo>
                  <a:lnTo>
                    <a:pt x="2857500" y="421481"/>
                  </a:lnTo>
                  <a:lnTo>
                    <a:pt x="1293019" y="421481"/>
                  </a:lnTo>
                  <a:lnTo>
                    <a:pt x="1293019" y="394335"/>
                  </a:lnTo>
                  <a:lnTo>
                    <a:pt x="1278731" y="394335"/>
                  </a:lnTo>
                  <a:lnTo>
                    <a:pt x="1278731" y="421481"/>
                  </a:lnTo>
                  <a:lnTo>
                    <a:pt x="864394" y="421481"/>
                  </a:lnTo>
                  <a:lnTo>
                    <a:pt x="864394" y="197168"/>
                  </a:lnTo>
                  <a:lnTo>
                    <a:pt x="850106" y="197168"/>
                  </a:lnTo>
                  <a:lnTo>
                    <a:pt x="850106" y="421481"/>
                  </a:lnTo>
                  <a:lnTo>
                    <a:pt x="435769" y="421481"/>
                  </a:lnTo>
                  <a:lnTo>
                    <a:pt x="435769" y="0"/>
                  </a:lnTo>
                  <a:lnTo>
                    <a:pt x="421481" y="0"/>
                  </a:lnTo>
                  <a:lnTo>
                    <a:pt x="421481" y="421481"/>
                  </a:lnTo>
                  <a:lnTo>
                    <a:pt x="0" y="421481"/>
                  </a:lnTo>
                  <a:lnTo>
                    <a:pt x="0" y="435769"/>
                  </a:lnTo>
                  <a:lnTo>
                    <a:pt x="421481" y="435769"/>
                  </a:lnTo>
                  <a:lnTo>
                    <a:pt x="421481" y="850106"/>
                  </a:lnTo>
                  <a:lnTo>
                    <a:pt x="248603" y="850106"/>
                  </a:lnTo>
                  <a:lnTo>
                    <a:pt x="248603" y="864394"/>
                  </a:lnTo>
                  <a:lnTo>
                    <a:pt x="421481" y="864394"/>
                  </a:lnTo>
                  <a:lnTo>
                    <a:pt x="421481" y="2657475"/>
                  </a:lnTo>
                  <a:lnTo>
                    <a:pt x="435769" y="2657475"/>
                  </a:lnTo>
                  <a:lnTo>
                    <a:pt x="435769" y="864394"/>
                  </a:lnTo>
                  <a:lnTo>
                    <a:pt x="850106" y="864394"/>
                  </a:lnTo>
                  <a:lnTo>
                    <a:pt x="850106" y="1278731"/>
                  </a:lnTo>
                  <a:lnTo>
                    <a:pt x="497205" y="1278731"/>
                  </a:lnTo>
                  <a:lnTo>
                    <a:pt x="497205" y="1293019"/>
                  </a:lnTo>
                  <a:lnTo>
                    <a:pt x="850106" y="1293019"/>
                  </a:lnTo>
                  <a:lnTo>
                    <a:pt x="850106" y="1707356"/>
                  </a:lnTo>
                  <a:lnTo>
                    <a:pt x="745807" y="1707356"/>
                  </a:lnTo>
                  <a:lnTo>
                    <a:pt x="745807" y="1721644"/>
                  </a:lnTo>
                  <a:lnTo>
                    <a:pt x="850106" y="1721644"/>
                  </a:lnTo>
                  <a:lnTo>
                    <a:pt x="850106" y="2906078"/>
                  </a:lnTo>
                  <a:lnTo>
                    <a:pt x="864394" y="2906078"/>
                  </a:lnTo>
                  <a:lnTo>
                    <a:pt x="864394" y="1721644"/>
                  </a:lnTo>
                  <a:lnTo>
                    <a:pt x="1278731" y="1721644"/>
                  </a:lnTo>
                  <a:lnTo>
                    <a:pt x="1278731" y="2135981"/>
                  </a:lnTo>
                  <a:lnTo>
                    <a:pt x="994410" y="2135981"/>
                  </a:lnTo>
                  <a:lnTo>
                    <a:pt x="994410" y="2150269"/>
                  </a:lnTo>
                  <a:lnTo>
                    <a:pt x="1278731" y="2150269"/>
                  </a:lnTo>
                  <a:lnTo>
                    <a:pt x="1278731" y="2564606"/>
                  </a:lnTo>
                  <a:lnTo>
                    <a:pt x="1243013" y="2564606"/>
                  </a:lnTo>
                  <a:lnTo>
                    <a:pt x="1243013" y="2578894"/>
                  </a:lnTo>
                  <a:lnTo>
                    <a:pt x="1278731" y="2578894"/>
                  </a:lnTo>
                  <a:lnTo>
                    <a:pt x="1278731" y="3154680"/>
                  </a:lnTo>
                  <a:lnTo>
                    <a:pt x="1293019" y="3154680"/>
                  </a:lnTo>
                  <a:lnTo>
                    <a:pt x="1293019" y="2578894"/>
                  </a:lnTo>
                  <a:lnTo>
                    <a:pt x="1707356" y="2578894"/>
                  </a:lnTo>
                  <a:lnTo>
                    <a:pt x="1707356" y="2993231"/>
                  </a:lnTo>
                  <a:lnTo>
                    <a:pt x="1491615" y="2993231"/>
                  </a:lnTo>
                  <a:lnTo>
                    <a:pt x="1491615" y="3007519"/>
                  </a:lnTo>
                  <a:lnTo>
                    <a:pt x="1707356" y="3007519"/>
                  </a:lnTo>
                  <a:lnTo>
                    <a:pt x="1707356" y="3403283"/>
                  </a:lnTo>
                  <a:lnTo>
                    <a:pt x="1721644" y="3403283"/>
                  </a:lnTo>
                  <a:lnTo>
                    <a:pt x="1721644" y="3007519"/>
                  </a:lnTo>
                  <a:lnTo>
                    <a:pt x="2135981" y="3007519"/>
                  </a:lnTo>
                  <a:lnTo>
                    <a:pt x="2135981" y="3421856"/>
                  </a:lnTo>
                  <a:lnTo>
                    <a:pt x="1740218" y="3421856"/>
                  </a:lnTo>
                  <a:lnTo>
                    <a:pt x="1740218" y="3436144"/>
                  </a:lnTo>
                  <a:lnTo>
                    <a:pt x="2135981" y="3436144"/>
                  </a:lnTo>
                  <a:lnTo>
                    <a:pt x="2135981" y="3651885"/>
                  </a:lnTo>
                  <a:lnTo>
                    <a:pt x="2150269" y="3651885"/>
                  </a:lnTo>
                  <a:lnTo>
                    <a:pt x="2150269" y="3436144"/>
                  </a:lnTo>
                  <a:lnTo>
                    <a:pt x="2564606" y="3436144"/>
                  </a:lnTo>
                  <a:lnTo>
                    <a:pt x="2564606" y="3850481"/>
                  </a:lnTo>
                  <a:lnTo>
                    <a:pt x="1988820" y="3850481"/>
                  </a:lnTo>
                  <a:lnTo>
                    <a:pt x="1988820" y="3864769"/>
                  </a:lnTo>
                  <a:lnTo>
                    <a:pt x="2564606" y="3864769"/>
                  </a:lnTo>
                  <a:lnTo>
                    <a:pt x="2564606" y="3900488"/>
                  </a:lnTo>
                  <a:lnTo>
                    <a:pt x="2578894" y="3900488"/>
                  </a:lnTo>
                  <a:lnTo>
                    <a:pt x="2578894" y="3864769"/>
                  </a:lnTo>
                  <a:lnTo>
                    <a:pt x="2993231" y="3864769"/>
                  </a:lnTo>
                  <a:lnTo>
                    <a:pt x="2993231" y="4149090"/>
                  </a:lnTo>
                  <a:lnTo>
                    <a:pt x="3007519" y="4149090"/>
                  </a:lnTo>
                  <a:lnTo>
                    <a:pt x="3007519" y="3864769"/>
                  </a:lnTo>
                  <a:lnTo>
                    <a:pt x="3421856" y="3864769"/>
                  </a:lnTo>
                  <a:lnTo>
                    <a:pt x="3421856" y="4279106"/>
                  </a:lnTo>
                  <a:lnTo>
                    <a:pt x="2237423" y="4279106"/>
                  </a:lnTo>
                  <a:lnTo>
                    <a:pt x="2237423" y="4293394"/>
                  </a:lnTo>
                  <a:lnTo>
                    <a:pt x="3421856" y="4293394"/>
                  </a:lnTo>
                  <a:lnTo>
                    <a:pt x="3421856" y="4397693"/>
                  </a:lnTo>
                  <a:lnTo>
                    <a:pt x="3436144" y="4397693"/>
                  </a:lnTo>
                  <a:lnTo>
                    <a:pt x="3436144" y="4293394"/>
                  </a:lnTo>
                  <a:lnTo>
                    <a:pt x="3850481" y="4293394"/>
                  </a:lnTo>
                  <a:lnTo>
                    <a:pt x="3850481" y="4646295"/>
                  </a:lnTo>
                  <a:lnTo>
                    <a:pt x="3864769" y="4646295"/>
                  </a:lnTo>
                  <a:lnTo>
                    <a:pt x="3864769" y="4293394"/>
                  </a:lnTo>
                  <a:lnTo>
                    <a:pt x="4279106" y="4293394"/>
                  </a:lnTo>
                  <a:lnTo>
                    <a:pt x="4279106" y="4707731"/>
                  </a:lnTo>
                  <a:lnTo>
                    <a:pt x="2486025" y="4707731"/>
                  </a:lnTo>
                  <a:lnTo>
                    <a:pt x="2486025" y="4722019"/>
                  </a:lnTo>
                  <a:lnTo>
                    <a:pt x="4279106" y="4722019"/>
                  </a:lnTo>
                  <a:lnTo>
                    <a:pt x="4279106" y="4894898"/>
                  </a:lnTo>
                  <a:lnTo>
                    <a:pt x="4293394" y="4894898"/>
                  </a:lnTo>
                  <a:lnTo>
                    <a:pt x="4293394" y="4722019"/>
                  </a:lnTo>
                  <a:lnTo>
                    <a:pt x="4707731" y="4722019"/>
                  </a:lnTo>
                  <a:lnTo>
                    <a:pt x="4707731" y="5143500"/>
                  </a:lnTo>
                  <a:lnTo>
                    <a:pt x="4722019" y="5143500"/>
                  </a:lnTo>
                  <a:lnTo>
                    <a:pt x="4722019" y="4722019"/>
                  </a:lnTo>
                  <a:lnTo>
                    <a:pt x="5143500" y="4722019"/>
                  </a:lnTo>
                  <a:lnTo>
                    <a:pt x="5143500" y="4707731"/>
                  </a:lnTo>
                  <a:close/>
                  <a:moveTo>
                    <a:pt x="4279106" y="3436144"/>
                  </a:moveTo>
                  <a:lnTo>
                    <a:pt x="4279106" y="3850481"/>
                  </a:lnTo>
                  <a:lnTo>
                    <a:pt x="3864769" y="3850481"/>
                  </a:lnTo>
                  <a:lnTo>
                    <a:pt x="3864769" y="3436144"/>
                  </a:lnTo>
                  <a:lnTo>
                    <a:pt x="4279106" y="3436144"/>
                  </a:lnTo>
                  <a:close/>
                  <a:moveTo>
                    <a:pt x="3850481" y="3850481"/>
                  </a:moveTo>
                  <a:lnTo>
                    <a:pt x="3436144" y="3850481"/>
                  </a:lnTo>
                  <a:lnTo>
                    <a:pt x="3436144" y="3436144"/>
                  </a:lnTo>
                  <a:lnTo>
                    <a:pt x="3850481" y="3436144"/>
                  </a:lnTo>
                  <a:lnTo>
                    <a:pt x="3850481" y="3850481"/>
                  </a:lnTo>
                  <a:close/>
                  <a:moveTo>
                    <a:pt x="3850481" y="3421856"/>
                  </a:moveTo>
                  <a:lnTo>
                    <a:pt x="3436144" y="3421856"/>
                  </a:lnTo>
                  <a:lnTo>
                    <a:pt x="3436144" y="3007519"/>
                  </a:lnTo>
                  <a:lnTo>
                    <a:pt x="3850481" y="3007519"/>
                  </a:lnTo>
                  <a:lnTo>
                    <a:pt x="3850481" y="3421856"/>
                  </a:lnTo>
                  <a:close/>
                  <a:moveTo>
                    <a:pt x="1721644" y="1293019"/>
                  </a:moveTo>
                  <a:lnTo>
                    <a:pt x="2135981" y="1293019"/>
                  </a:lnTo>
                  <a:lnTo>
                    <a:pt x="2135981" y="1707356"/>
                  </a:lnTo>
                  <a:lnTo>
                    <a:pt x="1721644" y="1707356"/>
                  </a:lnTo>
                  <a:lnTo>
                    <a:pt x="1721644" y="1293019"/>
                  </a:lnTo>
                  <a:close/>
                  <a:moveTo>
                    <a:pt x="1707356" y="1707356"/>
                  </a:moveTo>
                  <a:lnTo>
                    <a:pt x="1293019" y="1707356"/>
                  </a:lnTo>
                  <a:lnTo>
                    <a:pt x="1293019" y="1293019"/>
                  </a:lnTo>
                  <a:lnTo>
                    <a:pt x="1707356" y="1293019"/>
                  </a:lnTo>
                  <a:lnTo>
                    <a:pt x="1707356" y="1707356"/>
                  </a:lnTo>
                  <a:close/>
                  <a:moveTo>
                    <a:pt x="2135981" y="1721644"/>
                  </a:moveTo>
                  <a:lnTo>
                    <a:pt x="2135981" y="2135981"/>
                  </a:lnTo>
                  <a:lnTo>
                    <a:pt x="1721644" y="2135981"/>
                  </a:lnTo>
                  <a:lnTo>
                    <a:pt x="1721644" y="1721644"/>
                  </a:lnTo>
                  <a:lnTo>
                    <a:pt x="2135981" y="1721644"/>
                  </a:lnTo>
                  <a:close/>
                  <a:moveTo>
                    <a:pt x="2578894" y="2135981"/>
                  </a:moveTo>
                  <a:lnTo>
                    <a:pt x="2578894" y="1721644"/>
                  </a:lnTo>
                  <a:lnTo>
                    <a:pt x="2993231" y="1721644"/>
                  </a:lnTo>
                  <a:lnTo>
                    <a:pt x="2993231" y="2135981"/>
                  </a:lnTo>
                  <a:lnTo>
                    <a:pt x="2578894" y="2135981"/>
                  </a:lnTo>
                  <a:close/>
                  <a:moveTo>
                    <a:pt x="2993231" y="2150269"/>
                  </a:moveTo>
                  <a:lnTo>
                    <a:pt x="2993231" y="2564606"/>
                  </a:lnTo>
                  <a:lnTo>
                    <a:pt x="2578894" y="2564606"/>
                  </a:lnTo>
                  <a:lnTo>
                    <a:pt x="2578894" y="2150269"/>
                  </a:lnTo>
                  <a:lnTo>
                    <a:pt x="2993231" y="2150269"/>
                  </a:lnTo>
                  <a:close/>
                  <a:moveTo>
                    <a:pt x="2564606" y="2135981"/>
                  </a:moveTo>
                  <a:lnTo>
                    <a:pt x="2150269" y="2135981"/>
                  </a:lnTo>
                  <a:lnTo>
                    <a:pt x="2150269" y="1721644"/>
                  </a:lnTo>
                  <a:lnTo>
                    <a:pt x="2564606" y="1721644"/>
                  </a:lnTo>
                  <a:lnTo>
                    <a:pt x="2564606" y="2135981"/>
                  </a:lnTo>
                  <a:close/>
                  <a:moveTo>
                    <a:pt x="2135981" y="2150269"/>
                  </a:moveTo>
                  <a:lnTo>
                    <a:pt x="2135981" y="2564606"/>
                  </a:lnTo>
                  <a:lnTo>
                    <a:pt x="1721644" y="2564606"/>
                  </a:lnTo>
                  <a:lnTo>
                    <a:pt x="1721644" y="2150269"/>
                  </a:lnTo>
                  <a:lnTo>
                    <a:pt x="2135981" y="2150269"/>
                  </a:lnTo>
                  <a:close/>
                  <a:moveTo>
                    <a:pt x="2150269" y="2150269"/>
                  </a:moveTo>
                  <a:lnTo>
                    <a:pt x="2564606" y="2150269"/>
                  </a:lnTo>
                  <a:lnTo>
                    <a:pt x="2564606" y="2564606"/>
                  </a:lnTo>
                  <a:lnTo>
                    <a:pt x="2150269" y="2564606"/>
                  </a:lnTo>
                  <a:lnTo>
                    <a:pt x="2150269" y="2150269"/>
                  </a:lnTo>
                  <a:close/>
                  <a:moveTo>
                    <a:pt x="2564606" y="2578894"/>
                  </a:moveTo>
                  <a:lnTo>
                    <a:pt x="2564606" y="2993231"/>
                  </a:lnTo>
                  <a:lnTo>
                    <a:pt x="2150269" y="2993231"/>
                  </a:lnTo>
                  <a:lnTo>
                    <a:pt x="2150269" y="2578894"/>
                  </a:lnTo>
                  <a:lnTo>
                    <a:pt x="2564606" y="2578894"/>
                  </a:lnTo>
                  <a:close/>
                  <a:moveTo>
                    <a:pt x="2578894" y="2578894"/>
                  </a:moveTo>
                  <a:lnTo>
                    <a:pt x="2993231" y="2578894"/>
                  </a:lnTo>
                  <a:lnTo>
                    <a:pt x="2993231" y="2993231"/>
                  </a:lnTo>
                  <a:lnTo>
                    <a:pt x="2578894" y="2993231"/>
                  </a:lnTo>
                  <a:lnTo>
                    <a:pt x="2578894" y="2578894"/>
                  </a:lnTo>
                  <a:close/>
                  <a:moveTo>
                    <a:pt x="3007519" y="2578894"/>
                  </a:moveTo>
                  <a:lnTo>
                    <a:pt x="3421856" y="2578894"/>
                  </a:lnTo>
                  <a:lnTo>
                    <a:pt x="3421856" y="2993231"/>
                  </a:lnTo>
                  <a:lnTo>
                    <a:pt x="3007519" y="2993231"/>
                  </a:lnTo>
                  <a:lnTo>
                    <a:pt x="3007519" y="2578894"/>
                  </a:lnTo>
                  <a:close/>
                  <a:moveTo>
                    <a:pt x="2993231" y="3007519"/>
                  </a:moveTo>
                  <a:lnTo>
                    <a:pt x="2993231" y="3421856"/>
                  </a:lnTo>
                  <a:lnTo>
                    <a:pt x="2578894" y="3421856"/>
                  </a:lnTo>
                  <a:lnTo>
                    <a:pt x="2578894" y="3007519"/>
                  </a:lnTo>
                  <a:lnTo>
                    <a:pt x="2993231" y="3007519"/>
                  </a:lnTo>
                  <a:close/>
                  <a:moveTo>
                    <a:pt x="3007519" y="3007519"/>
                  </a:moveTo>
                  <a:lnTo>
                    <a:pt x="3421856" y="3007519"/>
                  </a:lnTo>
                  <a:lnTo>
                    <a:pt x="3421856" y="3421856"/>
                  </a:lnTo>
                  <a:lnTo>
                    <a:pt x="3007519" y="3421856"/>
                  </a:lnTo>
                  <a:lnTo>
                    <a:pt x="3007519" y="3007519"/>
                  </a:lnTo>
                  <a:close/>
                  <a:moveTo>
                    <a:pt x="3850481" y="2578894"/>
                  </a:moveTo>
                  <a:lnTo>
                    <a:pt x="3850481" y="2993231"/>
                  </a:lnTo>
                  <a:lnTo>
                    <a:pt x="3436144" y="2993231"/>
                  </a:lnTo>
                  <a:lnTo>
                    <a:pt x="3436144" y="2578894"/>
                  </a:lnTo>
                  <a:lnTo>
                    <a:pt x="3850481" y="2578894"/>
                  </a:lnTo>
                  <a:close/>
                  <a:moveTo>
                    <a:pt x="3421856" y="2564606"/>
                  </a:moveTo>
                  <a:lnTo>
                    <a:pt x="3007519" y="2564606"/>
                  </a:lnTo>
                  <a:lnTo>
                    <a:pt x="3007519" y="2150269"/>
                  </a:lnTo>
                  <a:lnTo>
                    <a:pt x="3421856" y="2150269"/>
                  </a:lnTo>
                  <a:lnTo>
                    <a:pt x="3421856" y="2564606"/>
                  </a:lnTo>
                  <a:close/>
                  <a:moveTo>
                    <a:pt x="3421856" y="1721644"/>
                  </a:moveTo>
                  <a:lnTo>
                    <a:pt x="3421856" y="2135981"/>
                  </a:lnTo>
                  <a:lnTo>
                    <a:pt x="3007519" y="2135981"/>
                  </a:lnTo>
                  <a:lnTo>
                    <a:pt x="3007519" y="1721644"/>
                  </a:lnTo>
                  <a:lnTo>
                    <a:pt x="3421856" y="1721644"/>
                  </a:lnTo>
                  <a:close/>
                  <a:moveTo>
                    <a:pt x="2993231" y="1293019"/>
                  </a:moveTo>
                  <a:lnTo>
                    <a:pt x="2993231" y="1707356"/>
                  </a:lnTo>
                  <a:lnTo>
                    <a:pt x="2578894" y="1707356"/>
                  </a:lnTo>
                  <a:lnTo>
                    <a:pt x="2578894" y="1293019"/>
                  </a:lnTo>
                  <a:lnTo>
                    <a:pt x="2993231" y="1293019"/>
                  </a:lnTo>
                  <a:close/>
                  <a:moveTo>
                    <a:pt x="2564606" y="1293019"/>
                  </a:moveTo>
                  <a:lnTo>
                    <a:pt x="2564606" y="1707356"/>
                  </a:lnTo>
                  <a:lnTo>
                    <a:pt x="2150269" y="1707356"/>
                  </a:lnTo>
                  <a:lnTo>
                    <a:pt x="2150269" y="1293019"/>
                  </a:lnTo>
                  <a:lnTo>
                    <a:pt x="2564606" y="1293019"/>
                  </a:lnTo>
                  <a:close/>
                  <a:moveTo>
                    <a:pt x="2135981" y="864394"/>
                  </a:moveTo>
                  <a:lnTo>
                    <a:pt x="2135981" y="1278731"/>
                  </a:lnTo>
                  <a:lnTo>
                    <a:pt x="1721644" y="1278731"/>
                  </a:lnTo>
                  <a:lnTo>
                    <a:pt x="1721644" y="864394"/>
                  </a:lnTo>
                  <a:lnTo>
                    <a:pt x="2135981" y="864394"/>
                  </a:lnTo>
                  <a:close/>
                  <a:moveTo>
                    <a:pt x="1707356" y="864394"/>
                  </a:moveTo>
                  <a:lnTo>
                    <a:pt x="1707356" y="1278731"/>
                  </a:lnTo>
                  <a:lnTo>
                    <a:pt x="1293019" y="1278731"/>
                  </a:lnTo>
                  <a:lnTo>
                    <a:pt x="1293019" y="864394"/>
                  </a:lnTo>
                  <a:lnTo>
                    <a:pt x="1707356" y="864394"/>
                  </a:lnTo>
                  <a:close/>
                  <a:moveTo>
                    <a:pt x="1278731" y="435769"/>
                  </a:moveTo>
                  <a:lnTo>
                    <a:pt x="1278731" y="850106"/>
                  </a:lnTo>
                  <a:lnTo>
                    <a:pt x="864394" y="850106"/>
                  </a:lnTo>
                  <a:lnTo>
                    <a:pt x="864394" y="435769"/>
                  </a:lnTo>
                  <a:lnTo>
                    <a:pt x="1278731" y="435769"/>
                  </a:lnTo>
                  <a:close/>
                  <a:moveTo>
                    <a:pt x="435769" y="850106"/>
                  </a:moveTo>
                  <a:lnTo>
                    <a:pt x="435769" y="435769"/>
                  </a:lnTo>
                  <a:lnTo>
                    <a:pt x="850106" y="435769"/>
                  </a:lnTo>
                  <a:lnTo>
                    <a:pt x="850106" y="850106"/>
                  </a:lnTo>
                  <a:lnTo>
                    <a:pt x="435769" y="850106"/>
                  </a:lnTo>
                  <a:close/>
                  <a:moveTo>
                    <a:pt x="864394" y="864394"/>
                  </a:moveTo>
                  <a:lnTo>
                    <a:pt x="1278731" y="864394"/>
                  </a:lnTo>
                  <a:lnTo>
                    <a:pt x="1278731" y="1278731"/>
                  </a:lnTo>
                  <a:lnTo>
                    <a:pt x="864394" y="1278731"/>
                  </a:lnTo>
                  <a:lnTo>
                    <a:pt x="864394" y="864394"/>
                  </a:lnTo>
                  <a:close/>
                  <a:moveTo>
                    <a:pt x="864394" y="1707356"/>
                  </a:moveTo>
                  <a:lnTo>
                    <a:pt x="864394" y="1293019"/>
                  </a:lnTo>
                  <a:lnTo>
                    <a:pt x="1278731" y="1293019"/>
                  </a:lnTo>
                  <a:lnTo>
                    <a:pt x="1278731" y="1707356"/>
                  </a:lnTo>
                  <a:lnTo>
                    <a:pt x="864394" y="1707356"/>
                  </a:lnTo>
                  <a:close/>
                  <a:moveTo>
                    <a:pt x="1293019" y="1721644"/>
                  </a:moveTo>
                  <a:lnTo>
                    <a:pt x="1707356" y="1721644"/>
                  </a:lnTo>
                  <a:lnTo>
                    <a:pt x="1707356" y="2135981"/>
                  </a:lnTo>
                  <a:lnTo>
                    <a:pt x="1293019" y="2135981"/>
                  </a:lnTo>
                  <a:lnTo>
                    <a:pt x="1293019" y="1721644"/>
                  </a:lnTo>
                  <a:close/>
                  <a:moveTo>
                    <a:pt x="1293019" y="2564606"/>
                  </a:moveTo>
                  <a:lnTo>
                    <a:pt x="1293019" y="2150269"/>
                  </a:lnTo>
                  <a:lnTo>
                    <a:pt x="1707356" y="2150269"/>
                  </a:lnTo>
                  <a:lnTo>
                    <a:pt x="1707356" y="2564606"/>
                  </a:lnTo>
                  <a:lnTo>
                    <a:pt x="1293019" y="2564606"/>
                  </a:lnTo>
                  <a:close/>
                  <a:moveTo>
                    <a:pt x="1721644" y="2993231"/>
                  </a:moveTo>
                  <a:lnTo>
                    <a:pt x="1721644" y="2578894"/>
                  </a:lnTo>
                  <a:lnTo>
                    <a:pt x="2135981" y="2578894"/>
                  </a:lnTo>
                  <a:lnTo>
                    <a:pt x="2135981" y="2993231"/>
                  </a:lnTo>
                  <a:lnTo>
                    <a:pt x="1721644" y="2993231"/>
                  </a:lnTo>
                  <a:close/>
                  <a:moveTo>
                    <a:pt x="2150269" y="3421856"/>
                  </a:moveTo>
                  <a:lnTo>
                    <a:pt x="2150269" y="3007519"/>
                  </a:lnTo>
                  <a:lnTo>
                    <a:pt x="2564606" y="3007519"/>
                  </a:lnTo>
                  <a:lnTo>
                    <a:pt x="2564606" y="3421856"/>
                  </a:lnTo>
                  <a:lnTo>
                    <a:pt x="2150269" y="3421856"/>
                  </a:lnTo>
                  <a:close/>
                  <a:moveTo>
                    <a:pt x="2578894" y="3850481"/>
                  </a:moveTo>
                  <a:lnTo>
                    <a:pt x="2578894" y="3436144"/>
                  </a:lnTo>
                  <a:lnTo>
                    <a:pt x="2993231" y="3436144"/>
                  </a:lnTo>
                  <a:lnTo>
                    <a:pt x="2993231" y="3850481"/>
                  </a:lnTo>
                  <a:lnTo>
                    <a:pt x="2578894" y="3850481"/>
                  </a:lnTo>
                  <a:close/>
                  <a:moveTo>
                    <a:pt x="3007519" y="3850481"/>
                  </a:moveTo>
                  <a:lnTo>
                    <a:pt x="3007519" y="3436144"/>
                  </a:lnTo>
                  <a:lnTo>
                    <a:pt x="3421856" y="3436144"/>
                  </a:lnTo>
                  <a:lnTo>
                    <a:pt x="3421856" y="3850481"/>
                  </a:lnTo>
                  <a:lnTo>
                    <a:pt x="3007519" y="3850481"/>
                  </a:lnTo>
                  <a:close/>
                  <a:moveTo>
                    <a:pt x="3436144" y="4279106"/>
                  </a:moveTo>
                  <a:lnTo>
                    <a:pt x="3436144" y="3864769"/>
                  </a:lnTo>
                  <a:lnTo>
                    <a:pt x="3850481" y="3864769"/>
                  </a:lnTo>
                  <a:lnTo>
                    <a:pt x="3850481" y="4279106"/>
                  </a:lnTo>
                  <a:lnTo>
                    <a:pt x="3436144" y="4279106"/>
                  </a:lnTo>
                  <a:close/>
                  <a:moveTo>
                    <a:pt x="3864769" y="4279106"/>
                  </a:moveTo>
                  <a:lnTo>
                    <a:pt x="3864769" y="3864769"/>
                  </a:lnTo>
                  <a:lnTo>
                    <a:pt x="4279106" y="3864769"/>
                  </a:lnTo>
                  <a:lnTo>
                    <a:pt x="4279106" y="4279106"/>
                  </a:lnTo>
                  <a:lnTo>
                    <a:pt x="3864769" y="4279106"/>
                  </a:lnTo>
                  <a:close/>
                  <a:moveTo>
                    <a:pt x="4293394" y="4707731"/>
                  </a:moveTo>
                  <a:lnTo>
                    <a:pt x="4293394" y="4293394"/>
                  </a:lnTo>
                  <a:lnTo>
                    <a:pt x="4707731" y="4293394"/>
                  </a:lnTo>
                  <a:lnTo>
                    <a:pt x="4707731" y="4707731"/>
                  </a:lnTo>
                  <a:lnTo>
                    <a:pt x="4293394" y="4707731"/>
                  </a:lnTo>
                  <a:close/>
                </a:path>
              </a:pathLst>
            </a:custGeom>
            <a:solidFill>
              <a:schemeClr val="bg1">
                <a:lumMod val="85000"/>
              </a:schemeClr>
            </a:solidFill>
            <a:ln w="7144" cap="flat">
              <a:noFill/>
              <a:prstDash val="solid"/>
              <a:miter/>
            </a:ln>
          </p:spPr>
          <p:txBody>
            <a:bodyPr rtlCol="0" anchor="ctr"/>
            <a:lstStyle/>
            <a:p>
              <a:endParaRPr lang="en-ID"/>
            </a:p>
          </p:txBody>
        </p:sp>
        <p:grpSp>
          <p:nvGrpSpPr>
            <p:cNvPr id="20" name="Graphic 16" descr="A grid with small circles">
              <a:extLst>
                <a:ext uri="{FF2B5EF4-FFF2-40B4-BE49-F238E27FC236}">
                  <a16:creationId xmlns:a16="http://schemas.microsoft.com/office/drawing/2014/main" id="{EDDA7A90-E837-4019-9556-DA1743574593}"/>
                </a:ext>
              </a:extLst>
            </p:cNvPr>
            <p:cNvGrpSpPr/>
            <p:nvPr/>
          </p:nvGrpSpPr>
          <p:grpSpPr>
            <a:xfrm>
              <a:off x="2539344" y="1070021"/>
              <a:ext cx="4114778" cy="3661864"/>
              <a:chOff x="2539344" y="1070021"/>
              <a:chExt cx="4114778" cy="3661864"/>
            </a:xfrm>
            <a:solidFill>
              <a:schemeClr val="bg1">
                <a:lumMod val="85000"/>
              </a:schemeClr>
            </a:solidFill>
          </p:grpSpPr>
          <p:sp>
            <p:nvSpPr>
              <p:cNvPr id="21" name="Freeform: Shape 20">
                <a:extLst>
                  <a:ext uri="{FF2B5EF4-FFF2-40B4-BE49-F238E27FC236}">
                    <a16:creationId xmlns:a16="http://schemas.microsoft.com/office/drawing/2014/main" id="{F43B459E-1025-4DE8-AD89-4D31DFD5D6D2}"/>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2" name="Freeform: Shape 21">
                <a:extLst>
                  <a:ext uri="{FF2B5EF4-FFF2-40B4-BE49-F238E27FC236}">
                    <a16:creationId xmlns:a16="http://schemas.microsoft.com/office/drawing/2014/main" id="{899B9862-213E-4172-81ED-2BF411DE0B45}"/>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3" name="Freeform: Shape 22">
                <a:extLst>
                  <a:ext uri="{FF2B5EF4-FFF2-40B4-BE49-F238E27FC236}">
                    <a16:creationId xmlns:a16="http://schemas.microsoft.com/office/drawing/2014/main" id="{8EBBCD6A-1648-46D7-99AA-01B4C520054F}"/>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4" name="Freeform: Shape 23">
                <a:extLst>
                  <a:ext uri="{FF2B5EF4-FFF2-40B4-BE49-F238E27FC236}">
                    <a16:creationId xmlns:a16="http://schemas.microsoft.com/office/drawing/2014/main" id="{C564B13C-4E65-488E-9B8D-4CFA8534B80C}"/>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5" name="Freeform: Shape 24">
                <a:extLst>
                  <a:ext uri="{FF2B5EF4-FFF2-40B4-BE49-F238E27FC236}">
                    <a16:creationId xmlns:a16="http://schemas.microsoft.com/office/drawing/2014/main" id="{968521AA-DD34-4A1C-B8DC-C93210B200C4}"/>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6" name="Freeform: Shape 25">
                <a:extLst>
                  <a:ext uri="{FF2B5EF4-FFF2-40B4-BE49-F238E27FC236}">
                    <a16:creationId xmlns:a16="http://schemas.microsoft.com/office/drawing/2014/main" id="{55EFCAF9-314C-4DD7-9987-49C7DFC7799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7" name="Freeform: Shape 26">
                <a:extLst>
                  <a:ext uri="{FF2B5EF4-FFF2-40B4-BE49-F238E27FC236}">
                    <a16:creationId xmlns:a16="http://schemas.microsoft.com/office/drawing/2014/main" id="{78AEE9E3-2131-4F73-AC8D-ED6CC6624816}"/>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8" name="Freeform: Shape 27">
                <a:extLst>
                  <a:ext uri="{FF2B5EF4-FFF2-40B4-BE49-F238E27FC236}">
                    <a16:creationId xmlns:a16="http://schemas.microsoft.com/office/drawing/2014/main" id="{9EF07D1A-17CE-4785-8D5B-101A964CE9C9}"/>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29" name="Freeform: Shape 28">
                <a:extLst>
                  <a:ext uri="{FF2B5EF4-FFF2-40B4-BE49-F238E27FC236}">
                    <a16:creationId xmlns:a16="http://schemas.microsoft.com/office/drawing/2014/main" id="{6CE0467A-A1E4-42D3-9A3C-3E64999912DE}"/>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0" name="Freeform: Shape 29">
                <a:extLst>
                  <a:ext uri="{FF2B5EF4-FFF2-40B4-BE49-F238E27FC236}">
                    <a16:creationId xmlns:a16="http://schemas.microsoft.com/office/drawing/2014/main" id="{8B0393F7-D0EF-447B-B302-AD7B1306CF14}"/>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1" name="Freeform: Shape 30">
                <a:extLst>
                  <a:ext uri="{FF2B5EF4-FFF2-40B4-BE49-F238E27FC236}">
                    <a16:creationId xmlns:a16="http://schemas.microsoft.com/office/drawing/2014/main" id="{A95D54DD-29DE-4AF5-9643-30ABE39EE07B}"/>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2" name="Freeform: Shape 31">
                <a:extLst>
                  <a:ext uri="{FF2B5EF4-FFF2-40B4-BE49-F238E27FC236}">
                    <a16:creationId xmlns:a16="http://schemas.microsoft.com/office/drawing/2014/main" id="{A34B8D81-B7B1-4DE2-B0DC-2E5B1FF842A7}"/>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3" name="Freeform: Shape 32">
                <a:extLst>
                  <a:ext uri="{FF2B5EF4-FFF2-40B4-BE49-F238E27FC236}">
                    <a16:creationId xmlns:a16="http://schemas.microsoft.com/office/drawing/2014/main" id="{A9CB124B-112A-4D37-AC9D-31D70352ACAC}"/>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4" name="Freeform: Shape 33">
                <a:extLst>
                  <a:ext uri="{FF2B5EF4-FFF2-40B4-BE49-F238E27FC236}">
                    <a16:creationId xmlns:a16="http://schemas.microsoft.com/office/drawing/2014/main" id="{5061342A-D540-45F5-810F-13CBD7258ACF}"/>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5" name="Freeform: Shape 34">
                <a:extLst>
                  <a:ext uri="{FF2B5EF4-FFF2-40B4-BE49-F238E27FC236}">
                    <a16:creationId xmlns:a16="http://schemas.microsoft.com/office/drawing/2014/main" id="{53069D54-68D5-419E-9519-AB30F769B1B6}"/>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6" name="Freeform: Shape 35">
                <a:extLst>
                  <a:ext uri="{FF2B5EF4-FFF2-40B4-BE49-F238E27FC236}">
                    <a16:creationId xmlns:a16="http://schemas.microsoft.com/office/drawing/2014/main" id="{53F7B644-FB30-4489-8D59-FD4678666722}"/>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7" name="Freeform: Shape 36">
                <a:extLst>
                  <a:ext uri="{FF2B5EF4-FFF2-40B4-BE49-F238E27FC236}">
                    <a16:creationId xmlns:a16="http://schemas.microsoft.com/office/drawing/2014/main" id="{B08716BF-F203-4C81-8B9C-D70D27CF2869}"/>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8" name="Freeform: Shape 37">
                <a:extLst>
                  <a:ext uri="{FF2B5EF4-FFF2-40B4-BE49-F238E27FC236}">
                    <a16:creationId xmlns:a16="http://schemas.microsoft.com/office/drawing/2014/main" id="{A3089454-77F5-4967-B11F-4BA3A19A0151}"/>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39" name="Freeform: Shape 38">
                <a:extLst>
                  <a:ext uri="{FF2B5EF4-FFF2-40B4-BE49-F238E27FC236}">
                    <a16:creationId xmlns:a16="http://schemas.microsoft.com/office/drawing/2014/main" id="{8D26BBD2-C9A9-4BA9-8529-CA5DE458F890}"/>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0" name="Freeform: Shape 39">
                <a:extLst>
                  <a:ext uri="{FF2B5EF4-FFF2-40B4-BE49-F238E27FC236}">
                    <a16:creationId xmlns:a16="http://schemas.microsoft.com/office/drawing/2014/main" id="{0F105391-7045-4D25-BAEA-22F36D7337AF}"/>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1" name="Freeform: Shape 40">
                <a:extLst>
                  <a:ext uri="{FF2B5EF4-FFF2-40B4-BE49-F238E27FC236}">
                    <a16:creationId xmlns:a16="http://schemas.microsoft.com/office/drawing/2014/main" id="{BF610C07-FBE5-48AF-A124-FD4B8ED9FF36}"/>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2" name="Freeform: Shape 41">
                <a:extLst>
                  <a:ext uri="{FF2B5EF4-FFF2-40B4-BE49-F238E27FC236}">
                    <a16:creationId xmlns:a16="http://schemas.microsoft.com/office/drawing/2014/main" id="{DB6D0933-7AC7-4A95-BEF1-462A9CE411B1}"/>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3" name="Freeform: Shape 42">
                <a:extLst>
                  <a:ext uri="{FF2B5EF4-FFF2-40B4-BE49-F238E27FC236}">
                    <a16:creationId xmlns:a16="http://schemas.microsoft.com/office/drawing/2014/main" id="{EDBF5E53-94F1-401E-A56F-A83CBF98B9F6}"/>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4" name="Freeform: Shape 43">
                <a:extLst>
                  <a:ext uri="{FF2B5EF4-FFF2-40B4-BE49-F238E27FC236}">
                    <a16:creationId xmlns:a16="http://schemas.microsoft.com/office/drawing/2014/main" id="{2FDB284D-F20A-4827-B641-644436A0E49C}"/>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45" name="Freeform: Shape 44">
                <a:extLst>
                  <a:ext uri="{FF2B5EF4-FFF2-40B4-BE49-F238E27FC236}">
                    <a16:creationId xmlns:a16="http://schemas.microsoft.com/office/drawing/2014/main" id="{62C81D95-521D-4518-9F9B-CA9F88D38120}"/>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grpSp>
      <p:sp>
        <p:nvSpPr>
          <p:cNvPr id="5" name="Rectangle: Rounded Corners 4">
            <a:extLst>
              <a:ext uri="{FF2B5EF4-FFF2-40B4-BE49-F238E27FC236}">
                <a16:creationId xmlns:a16="http://schemas.microsoft.com/office/drawing/2014/main" id="{64C1B263-5202-4BFE-88B3-A1A9A6A6A630}"/>
              </a:ext>
            </a:extLst>
          </p:cNvPr>
          <p:cNvSpPr/>
          <p:nvPr/>
        </p:nvSpPr>
        <p:spPr>
          <a:xfrm>
            <a:off x="836365" y="1144706"/>
            <a:ext cx="10519270" cy="4568588"/>
          </a:xfrm>
          <a:prstGeom prst="roundRect">
            <a:avLst>
              <a:gd name="adj" fmla="val 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8100"/>
            <a:endParaRPr lang="en-IN" sz="1800" dirty="0">
              <a:solidFill>
                <a:schemeClr val="tx1"/>
              </a:solidFill>
            </a:endParaRPr>
          </a:p>
        </p:txBody>
      </p:sp>
      <p:grpSp>
        <p:nvGrpSpPr>
          <p:cNvPr id="15" name="Group 14">
            <a:extLst>
              <a:ext uri="{FF2B5EF4-FFF2-40B4-BE49-F238E27FC236}">
                <a16:creationId xmlns:a16="http://schemas.microsoft.com/office/drawing/2014/main" id="{E8D52EC6-70BE-4F92-BF40-0B4686F76CA6}"/>
              </a:ext>
            </a:extLst>
          </p:cNvPr>
          <p:cNvGrpSpPr/>
          <p:nvPr/>
        </p:nvGrpSpPr>
        <p:grpSpPr>
          <a:xfrm>
            <a:off x="5986149" y="2301431"/>
            <a:ext cx="5234553" cy="2193583"/>
            <a:chOff x="5986149" y="2234144"/>
            <a:chExt cx="5234553" cy="2193583"/>
          </a:xfrm>
        </p:grpSpPr>
        <p:sp>
          <p:nvSpPr>
            <p:cNvPr id="11" name="TextBox 10">
              <a:extLst>
                <a:ext uri="{FF2B5EF4-FFF2-40B4-BE49-F238E27FC236}">
                  <a16:creationId xmlns:a16="http://schemas.microsoft.com/office/drawing/2014/main" id="{26BAF87E-84DD-47D2-A5CA-D4E9ED327FC4}"/>
                </a:ext>
              </a:extLst>
            </p:cNvPr>
            <p:cNvSpPr txBox="1"/>
            <p:nvPr/>
          </p:nvSpPr>
          <p:spPr>
            <a:xfrm>
              <a:off x="5986149" y="2234144"/>
              <a:ext cx="5216206" cy="1569660"/>
            </a:xfrm>
            <a:prstGeom prst="rect">
              <a:avLst/>
            </a:prstGeom>
            <a:noFill/>
          </p:spPr>
          <p:txBody>
            <a:bodyPr wrap="square" rtlCol="0">
              <a:spAutoFit/>
            </a:bodyPr>
            <a:lstStyle/>
            <a:p>
              <a:r>
                <a:rPr lang="en-US" sz="4800" b="1">
                  <a:solidFill>
                    <a:schemeClr val="accent1"/>
                  </a:solidFill>
                  <a:latin typeface="Lato Black" panose="020F0A02020204030203" pitchFamily="34" charset="0"/>
                </a:rPr>
                <a:t>BUSINESS</a:t>
              </a:r>
            </a:p>
            <a:p>
              <a:r>
                <a:rPr lang="en-US" sz="4800" b="1">
                  <a:solidFill>
                    <a:schemeClr val="accent1"/>
                  </a:solidFill>
                  <a:latin typeface="Lato Black" panose="020F0A02020204030203" pitchFamily="34" charset="0"/>
                </a:rPr>
                <a:t>PRESENTATION</a:t>
              </a:r>
              <a:endParaRPr lang="en-ID" sz="4800" b="1">
                <a:solidFill>
                  <a:schemeClr val="accent1"/>
                </a:solidFill>
                <a:latin typeface="Lato Black" panose="020F0A02020204030203" pitchFamily="34" charset="0"/>
              </a:endParaRPr>
            </a:p>
          </p:txBody>
        </p:sp>
        <p:sp>
          <p:nvSpPr>
            <p:cNvPr id="12" name="TextBox 11">
              <a:extLst>
                <a:ext uri="{FF2B5EF4-FFF2-40B4-BE49-F238E27FC236}">
                  <a16:creationId xmlns:a16="http://schemas.microsoft.com/office/drawing/2014/main" id="{F33C6632-F543-4974-B9A8-D92A39149039}"/>
                </a:ext>
              </a:extLst>
            </p:cNvPr>
            <p:cNvSpPr txBox="1"/>
            <p:nvPr/>
          </p:nvSpPr>
          <p:spPr>
            <a:xfrm>
              <a:off x="6004496" y="3781396"/>
              <a:ext cx="5216206" cy="646331"/>
            </a:xfrm>
            <a:prstGeom prst="rect">
              <a:avLst/>
            </a:prstGeom>
            <a:noFill/>
          </p:spPr>
          <p:txBody>
            <a:bodyPr wrap="square" rtlCol="0">
              <a:spAutoFit/>
            </a:bodyPr>
            <a:lstStyle/>
            <a:p>
              <a:r>
                <a:rPr lang="en-US">
                  <a:solidFill>
                    <a:schemeClr val="bg1">
                      <a:lumMod val="50000"/>
                    </a:schemeClr>
                  </a:solidFill>
                  <a:latin typeface="Lato Light" panose="020F0502020204030203" pitchFamily="34" charset="0"/>
                  <a:ea typeface="Lato Light" panose="020F0502020204030203" pitchFamily="34" charset="0"/>
                  <a:cs typeface="Lato Light" panose="020F0502020204030203" pitchFamily="34" charset="0"/>
                </a:rPr>
                <a:t>Pellentesque </a:t>
              </a:r>
              <a:r>
                <a:rPr lang="en-US" dirty="0">
                  <a:solidFill>
                    <a:schemeClr val="bg1">
                      <a:lumMod val="50000"/>
                    </a:schemeClr>
                  </a:solidFill>
                  <a:latin typeface="Lato Light" panose="020F0502020204030203" pitchFamily="34" charset="0"/>
                  <a:ea typeface="Lato Light" panose="020F0502020204030203" pitchFamily="34" charset="0"/>
                  <a:cs typeface="Lato Light" panose="020F0502020204030203" pitchFamily="34" charset="0"/>
                </a:rPr>
                <a:t>habitant morbi tristique senectus et netus et malesuada fames ac turpis </a:t>
              </a:r>
              <a:r>
                <a:rPr lang="en-US">
                  <a:solidFill>
                    <a:schemeClr val="bg1">
                      <a:lumMod val="50000"/>
                    </a:schemeClr>
                  </a:solidFill>
                  <a:latin typeface="Lato Light" panose="020F0502020204030203" pitchFamily="34" charset="0"/>
                  <a:ea typeface="Lato Light" panose="020F0502020204030203" pitchFamily="34" charset="0"/>
                  <a:cs typeface="Lato Light" panose="020F0502020204030203" pitchFamily="34" charset="0"/>
                </a:rPr>
                <a:t>egestas.</a:t>
              </a:r>
            </a:p>
          </p:txBody>
        </p:sp>
      </p:grpSp>
      <p:sp>
        <p:nvSpPr>
          <p:cNvPr id="48" name="Rectangle: Rounded Corners 47">
            <a:extLst>
              <a:ext uri="{FF2B5EF4-FFF2-40B4-BE49-F238E27FC236}">
                <a16:creationId xmlns:a16="http://schemas.microsoft.com/office/drawing/2014/main" id="{0708A914-7A1A-4B0C-B031-224D8760A79B}"/>
              </a:ext>
            </a:extLst>
          </p:cNvPr>
          <p:cNvSpPr/>
          <p:nvPr/>
        </p:nvSpPr>
        <p:spPr>
          <a:xfrm>
            <a:off x="5262144" y="1158938"/>
            <a:ext cx="6093491" cy="4554356"/>
          </a:xfrm>
          <a:prstGeom prst="roundRect">
            <a:avLst>
              <a:gd name="adj"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0" name="TextBox 49">
            <a:extLst>
              <a:ext uri="{FF2B5EF4-FFF2-40B4-BE49-F238E27FC236}">
                <a16:creationId xmlns:a16="http://schemas.microsoft.com/office/drawing/2014/main" id="{960C4154-2858-4A1B-B5A7-937AD43076EB}"/>
              </a:ext>
            </a:extLst>
          </p:cNvPr>
          <p:cNvSpPr txBox="1"/>
          <p:nvPr/>
        </p:nvSpPr>
        <p:spPr>
          <a:xfrm>
            <a:off x="2253258" y="1612213"/>
            <a:ext cx="7364674" cy="707886"/>
          </a:xfrm>
          <a:prstGeom prst="rect">
            <a:avLst/>
          </a:prstGeom>
          <a:noFill/>
        </p:spPr>
        <p:txBody>
          <a:bodyPr wrap="square" rtlCol="0">
            <a:spAutoFit/>
          </a:bodyPr>
          <a:lstStyle/>
          <a:p>
            <a:pPr algn="ctr"/>
            <a:r>
              <a:rPr lang="en-US" sz="40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Team </a:t>
            </a:r>
            <a:r>
              <a:rPr lang="en-US" sz="4000" dirty="0">
                <a:latin typeface="Lato Black" panose="020F0502020204030203" pitchFamily="34" charset="0"/>
                <a:ea typeface="Lato Black" panose="020F0502020204030203" pitchFamily="34" charset="0"/>
                <a:cs typeface="Lato Black" panose="020F0502020204030203" pitchFamily="34" charset="0"/>
              </a:rPr>
              <a:t>Members</a:t>
            </a:r>
            <a:endParaRPr lang="en-ID" sz="4000" b="1" dirty="0">
              <a:latin typeface="Lato Black" panose="020F0502020204030203" pitchFamily="34" charset="0"/>
              <a:ea typeface="Lato Black" panose="020F0502020204030203" pitchFamily="34" charset="0"/>
              <a:cs typeface="Lato Black" panose="020F0502020204030203" pitchFamily="34" charset="0"/>
            </a:endParaRPr>
          </a:p>
        </p:txBody>
      </p:sp>
      <p:pic>
        <p:nvPicPr>
          <p:cNvPr id="3" name="Picture 2">
            <a:extLst>
              <a:ext uri="{FF2B5EF4-FFF2-40B4-BE49-F238E27FC236}">
                <a16:creationId xmlns:a16="http://schemas.microsoft.com/office/drawing/2014/main" id="{D4D07CBA-8614-6578-E058-9206A5050F0C}"/>
              </a:ext>
            </a:extLst>
          </p:cNvPr>
          <p:cNvPicPr>
            <a:picLocks noChangeAspect="1"/>
          </p:cNvPicPr>
          <p:nvPr/>
        </p:nvPicPr>
        <p:blipFill>
          <a:blip r:embed="rId2"/>
          <a:stretch>
            <a:fillRect/>
          </a:stretch>
        </p:blipFill>
        <p:spPr>
          <a:xfrm>
            <a:off x="10454297" y="1276420"/>
            <a:ext cx="757232" cy="1196071"/>
          </a:xfrm>
          <a:prstGeom prst="rect">
            <a:avLst/>
          </a:prstGeom>
        </p:spPr>
      </p:pic>
      <p:sp>
        <p:nvSpPr>
          <p:cNvPr id="4" name="TextBox 3">
            <a:extLst>
              <a:ext uri="{FF2B5EF4-FFF2-40B4-BE49-F238E27FC236}">
                <a16:creationId xmlns:a16="http://schemas.microsoft.com/office/drawing/2014/main" id="{7FE180DA-14CA-B61C-5EF4-84795E67A8FC}"/>
              </a:ext>
            </a:extLst>
          </p:cNvPr>
          <p:cNvSpPr txBox="1"/>
          <p:nvPr/>
        </p:nvSpPr>
        <p:spPr>
          <a:xfrm>
            <a:off x="7782215" y="5955537"/>
            <a:ext cx="3829613" cy="907941"/>
          </a:xfrm>
          <a:prstGeom prst="rect">
            <a:avLst/>
          </a:prstGeom>
          <a:noFill/>
        </p:spPr>
        <p:txBody>
          <a:bodyPr wrap="square" rtlCol="0">
            <a:spAutoFit/>
          </a:bodyPr>
          <a:lstStyle/>
          <a:p>
            <a:r>
              <a:rPr lang="en-IN" sz="1400" b="0" i="0" dirty="0">
                <a:solidFill>
                  <a:schemeClr val="accent1">
                    <a:lumMod val="40000"/>
                    <a:lumOff val="60000"/>
                  </a:schemeClr>
                </a:solidFill>
                <a:effectLst/>
                <a:latin typeface="Lato Black" panose="020F0502020204030203" pitchFamily="34" charset="0"/>
                <a:ea typeface="Lato Black" panose="020F0502020204030203" pitchFamily="34" charset="0"/>
                <a:cs typeface="Lato Black" panose="020F0502020204030203" pitchFamily="34" charset="0"/>
              </a:rPr>
              <a:t>UNDER THE GUIDANCE OF</a:t>
            </a:r>
          </a:p>
          <a:p>
            <a:pPr algn="ctr"/>
            <a:endParaRPr lang="en-IN" sz="800" b="0" i="0" dirty="0">
              <a:solidFill>
                <a:schemeClr val="bg1"/>
              </a:solidFill>
              <a:effectLst/>
              <a:latin typeface="Lucida Handwriting" panose="03010101010101010101" pitchFamily="66" charset="0"/>
            </a:endParaRPr>
          </a:p>
          <a:p>
            <a:pPr algn="ctr"/>
            <a:r>
              <a:rPr lang="en-IN" sz="1600" b="0" i="0" dirty="0">
                <a:solidFill>
                  <a:schemeClr val="bg1"/>
                </a:solidFill>
                <a:effectLst/>
                <a:latin typeface="Lucida Handwriting" panose="03010101010101010101" pitchFamily="66" charset="0"/>
              </a:rPr>
              <a:t>Dr. Sunil Kumar Mohapatra</a:t>
            </a:r>
          </a:p>
          <a:p>
            <a:pPr algn="ctr"/>
            <a:endParaRPr lang="en-US" sz="1500" dirty="0">
              <a:solidFill>
                <a:schemeClr val="bg1"/>
              </a:solidFill>
              <a:latin typeface="Lucida Handwriting" panose="03010101010101010101" pitchFamily="66" charset="0"/>
              <a:ea typeface="Lato Light" panose="020F0502020204030203" pitchFamily="34" charset="0"/>
              <a:cs typeface="Lato Light" panose="020F0502020204030203" pitchFamily="34" charset="0"/>
            </a:endParaRPr>
          </a:p>
        </p:txBody>
      </p:sp>
      <p:sp>
        <p:nvSpPr>
          <p:cNvPr id="7" name="TextBox 6">
            <a:extLst>
              <a:ext uri="{FF2B5EF4-FFF2-40B4-BE49-F238E27FC236}">
                <a16:creationId xmlns:a16="http://schemas.microsoft.com/office/drawing/2014/main" id="{7DD62895-6DAC-F63E-5A42-E6CAA4D084A9}"/>
              </a:ext>
            </a:extLst>
          </p:cNvPr>
          <p:cNvSpPr txBox="1"/>
          <p:nvPr/>
        </p:nvSpPr>
        <p:spPr>
          <a:xfrm>
            <a:off x="11721678" y="6374693"/>
            <a:ext cx="398603" cy="369332"/>
          </a:xfrm>
          <a:prstGeom prst="rect">
            <a:avLst/>
          </a:prstGeom>
          <a:noFill/>
        </p:spPr>
        <p:txBody>
          <a:bodyPr wrap="square" rtlCol="0">
            <a:spAutoFit/>
          </a:bodyPr>
          <a:lstStyle/>
          <a:p>
            <a:r>
              <a:rPr lang="en-IN" dirty="0">
                <a:solidFill>
                  <a:schemeClr val="bg1"/>
                </a:solidFill>
              </a:rPr>
              <a:t>1</a:t>
            </a:r>
          </a:p>
        </p:txBody>
      </p:sp>
      <p:sp>
        <p:nvSpPr>
          <p:cNvPr id="6" name="TextBox 5">
            <a:extLst>
              <a:ext uri="{FF2B5EF4-FFF2-40B4-BE49-F238E27FC236}">
                <a16:creationId xmlns:a16="http://schemas.microsoft.com/office/drawing/2014/main" id="{B3E96E8D-678C-C97F-4A88-64C8DA712182}"/>
              </a:ext>
            </a:extLst>
          </p:cNvPr>
          <p:cNvSpPr txBox="1"/>
          <p:nvPr/>
        </p:nvSpPr>
        <p:spPr>
          <a:xfrm>
            <a:off x="4378241" y="4156295"/>
            <a:ext cx="1440000" cy="584775"/>
          </a:xfrm>
          <a:prstGeom prst="rect">
            <a:avLst/>
          </a:prstGeom>
          <a:noFill/>
        </p:spPr>
        <p:txBody>
          <a:bodyPr wrap="square" rtlCol="0">
            <a:spAutoFit/>
          </a:bodyPr>
          <a:lstStyle/>
          <a:p>
            <a:r>
              <a:rPr lang="en-IN" sz="1600" b="1" dirty="0"/>
              <a:t>Debasish Sahu</a:t>
            </a:r>
          </a:p>
          <a:p>
            <a:r>
              <a:rPr lang="en-IN" sz="1600" b="1" dirty="0"/>
              <a:t>210301120015</a:t>
            </a:r>
          </a:p>
        </p:txBody>
      </p:sp>
      <p:sp>
        <p:nvSpPr>
          <p:cNvPr id="8" name="TextBox 7">
            <a:extLst>
              <a:ext uri="{FF2B5EF4-FFF2-40B4-BE49-F238E27FC236}">
                <a16:creationId xmlns:a16="http://schemas.microsoft.com/office/drawing/2014/main" id="{4F86BEA6-E745-8B9C-6833-E88EF8CBA033}"/>
              </a:ext>
            </a:extLst>
          </p:cNvPr>
          <p:cNvSpPr txBox="1"/>
          <p:nvPr/>
        </p:nvSpPr>
        <p:spPr>
          <a:xfrm>
            <a:off x="6096000" y="4156295"/>
            <a:ext cx="1555750" cy="584775"/>
          </a:xfrm>
          <a:prstGeom prst="rect">
            <a:avLst/>
          </a:prstGeom>
          <a:noFill/>
        </p:spPr>
        <p:txBody>
          <a:bodyPr wrap="square" rtlCol="0">
            <a:spAutoFit/>
          </a:bodyPr>
          <a:lstStyle/>
          <a:p>
            <a:r>
              <a:rPr lang="en-IN" sz="1600" b="1" dirty="0"/>
              <a:t>Sujit Mahapatra</a:t>
            </a:r>
          </a:p>
          <a:p>
            <a:r>
              <a:rPr lang="en-IN" sz="1600" b="1" dirty="0"/>
              <a:t>210301120204</a:t>
            </a:r>
          </a:p>
        </p:txBody>
      </p:sp>
      <p:pic>
        <p:nvPicPr>
          <p:cNvPr id="57" name="Picture 56">
            <a:extLst>
              <a:ext uri="{FF2B5EF4-FFF2-40B4-BE49-F238E27FC236}">
                <a16:creationId xmlns:a16="http://schemas.microsoft.com/office/drawing/2014/main" id="{4CDA8C55-075C-33E0-DBEF-3775D58379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2198" y="2541256"/>
            <a:ext cx="1440000" cy="1440000"/>
          </a:xfrm>
          <a:prstGeom prst="ellipse">
            <a:avLst/>
          </a:prstGeom>
        </p:spPr>
      </p:pic>
      <p:pic>
        <p:nvPicPr>
          <p:cNvPr id="58" name="Picture 57">
            <a:extLst>
              <a:ext uri="{FF2B5EF4-FFF2-40B4-BE49-F238E27FC236}">
                <a16:creationId xmlns:a16="http://schemas.microsoft.com/office/drawing/2014/main" id="{20285CE4-8FF5-85A5-0311-3B61637D0FE2}"/>
              </a:ext>
            </a:extLst>
          </p:cNvPr>
          <p:cNvPicPr>
            <a:picLocks noChangeAspect="1"/>
          </p:cNvPicPr>
          <p:nvPr/>
        </p:nvPicPr>
        <p:blipFill rotWithShape="1">
          <a:blip r:embed="rId4">
            <a:extLst>
              <a:ext uri="{28A0092B-C50C-407E-A947-70E740481C1C}">
                <a14:useLocalDpi xmlns:a14="http://schemas.microsoft.com/office/drawing/2010/main" val="0"/>
              </a:ext>
            </a:extLst>
          </a:blip>
          <a:srcRect l="4602" t="18907" r="26061" b="29143"/>
          <a:stretch/>
        </p:blipFill>
        <p:spPr>
          <a:xfrm>
            <a:off x="4320281" y="2520350"/>
            <a:ext cx="1485012" cy="1485012"/>
          </a:xfrm>
          <a:prstGeom prst="ellipse">
            <a:avLst/>
          </a:prstGeom>
        </p:spPr>
      </p:pic>
    </p:spTree>
    <p:extLst>
      <p:ext uri="{BB962C8B-B14F-4D97-AF65-F5344CB8AC3E}">
        <p14:creationId xmlns:p14="http://schemas.microsoft.com/office/powerpoint/2010/main" val="27185098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aphic 16" descr="A grid with small circles">
            <a:extLst>
              <a:ext uri="{FF2B5EF4-FFF2-40B4-BE49-F238E27FC236}">
                <a16:creationId xmlns:a16="http://schemas.microsoft.com/office/drawing/2014/main" id="{9969A343-021A-4912-810D-27DB88030E55}"/>
              </a:ext>
            </a:extLst>
          </p:cNvPr>
          <p:cNvGrpSpPr/>
          <p:nvPr/>
        </p:nvGrpSpPr>
        <p:grpSpPr>
          <a:xfrm rot="19100912">
            <a:off x="-208414" y="-750063"/>
            <a:ext cx="4114778" cy="3661864"/>
            <a:chOff x="2539344" y="1070021"/>
            <a:chExt cx="4114778" cy="3661864"/>
          </a:xfrm>
          <a:solidFill>
            <a:schemeClr val="bg1">
              <a:lumMod val="85000"/>
            </a:schemeClr>
          </a:solidFill>
        </p:grpSpPr>
        <p:sp>
          <p:nvSpPr>
            <p:cNvPr id="51" name="Freeform: Shape 50">
              <a:extLst>
                <a:ext uri="{FF2B5EF4-FFF2-40B4-BE49-F238E27FC236}">
                  <a16:creationId xmlns:a16="http://schemas.microsoft.com/office/drawing/2014/main" id="{AFE8A8E8-128C-43E5-9973-4D9942BF145D}"/>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D197A77C-9687-4362-9C99-7B628F681F58}"/>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B82D28-E6BD-40E6-BFFA-F0C8508973A7}"/>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AC09E7AB-22B2-4BD1-AEEE-A15ABBAEE3D8}"/>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F4A18A66-4281-4533-92C3-035D9244BE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0CFB53A-BF12-4D61-9741-4A6EDCE2D9F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73B600CB-E8F6-4DF2-9D4D-5713A4EE559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742D6B23-5B22-429C-A149-8164D03A0DDA}"/>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A9BCD567-8369-4BE7-9BF0-766435EAFE40}"/>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62CEDB5E-E1B5-4A6C-A088-AF8C1048816D}"/>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0FEB97E7-8922-452B-B614-DC31392838F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BDB35626-51D5-48E3-A44E-41254CCF6633}"/>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A0DBBA5-D1A5-4D45-AD64-E828F35D1390}"/>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664E1478-B00E-4879-88DE-253AF301F32C}"/>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D57EA23A-5E37-4711-8522-75EBD71591AB}"/>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6" name="Freeform: Shape 65">
              <a:extLst>
                <a:ext uri="{FF2B5EF4-FFF2-40B4-BE49-F238E27FC236}">
                  <a16:creationId xmlns:a16="http://schemas.microsoft.com/office/drawing/2014/main" id="{8D84E7D7-193B-4281-8AB8-5D624764EB97}"/>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7" name="Freeform: Shape 66">
              <a:extLst>
                <a:ext uri="{FF2B5EF4-FFF2-40B4-BE49-F238E27FC236}">
                  <a16:creationId xmlns:a16="http://schemas.microsoft.com/office/drawing/2014/main" id="{D96E9800-B285-499C-B2ED-9E662B0D0B40}"/>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8" name="Freeform: Shape 67">
              <a:extLst>
                <a:ext uri="{FF2B5EF4-FFF2-40B4-BE49-F238E27FC236}">
                  <a16:creationId xmlns:a16="http://schemas.microsoft.com/office/drawing/2014/main" id="{84915FE9-0829-412F-AC7B-D626D7533DB5}"/>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9" name="Freeform: Shape 68">
              <a:extLst>
                <a:ext uri="{FF2B5EF4-FFF2-40B4-BE49-F238E27FC236}">
                  <a16:creationId xmlns:a16="http://schemas.microsoft.com/office/drawing/2014/main" id="{FBC455D0-0C22-41E3-8689-12BCA2414D11}"/>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0" name="Freeform: Shape 69">
              <a:extLst>
                <a:ext uri="{FF2B5EF4-FFF2-40B4-BE49-F238E27FC236}">
                  <a16:creationId xmlns:a16="http://schemas.microsoft.com/office/drawing/2014/main" id="{603330BC-96D7-4C79-8C4A-9A2CD393FAB0}"/>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1" name="Freeform: Shape 70">
              <a:extLst>
                <a:ext uri="{FF2B5EF4-FFF2-40B4-BE49-F238E27FC236}">
                  <a16:creationId xmlns:a16="http://schemas.microsoft.com/office/drawing/2014/main" id="{1A31F78A-3BC0-4CCF-A285-7A310723FAC0}"/>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2" name="Freeform: Shape 71">
              <a:extLst>
                <a:ext uri="{FF2B5EF4-FFF2-40B4-BE49-F238E27FC236}">
                  <a16:creationId xmlns:a16="http://schemas.microsoft.com/office/drawing/2014/main" id="{173403E6-E22F-48E7-BAEC-E5C26AD1F38E}"/>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3" name="Freeform: Shape 72">
              <a:extLst>
                <a:ext uri="{FF2B5EF4-FFF2-40B4-BE49-F238E27FC236}">
                  <a16:creationId xmlns:a16="http://schemas.microsoft.com/office/drawing/2014/main" id="{0D925FD0-EEA5-42F7-8F6D-BAE1F26A6BC2}"/>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B648D6DA-F9A2-427C-B9F2-9232E89DCE5F}"/>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5" name="Freeform: Shape 74">
              <a:extLst>
                <a:ext uri="{FF2B5EF4-FFF2-40B4-BE49-F238E27FC236}">
                  <a16:creationId xmlns:a16="http://schemas.microsoft.com/office/drawing/2014/main" id="{703C70F2-409E-48DA-9D06-75BFEBA378E4}"/>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79" name="!!text">
            <a:extLst>
              <a:ext uri="{FF2B5EF4-FFF2-40B4-BE49-F238E27FC236}">
                <a16:creationId xmlns:a16="http://schemas.microsoft.com/office/drawing/2014/main" id="{41C4CE56-6553-47D4-9B6A-1DCDBDC7A294}"/>
              </a:ext>
            </a:extLst>
          </p:cNvPr>
          <p:cNvSpPr txBox="1"/>
          <p:nvPr/>
        </p:nvSpPr>
        <p:spPr>
          <a:xfrm>
            <a:off x="1272931" y="1631947"/>
            <a:ext cx="7541367" cy="3816429"/>
          </a:xfrm>
          <a:prstGeom prst="rect">
            <a:avLst/>
          </a:prstGeom>
          <a:noFill/>
        </p:spPr>
        <p:txBody>
          <a:bodyPr wrap="square" rtlCol="0">
            <a:spAutoFit/>
          </a:bodyPr>
          <a:lstStyle/>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Introduction</a:t>
            </a:r>
          </a:p>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Problem Statements</a:t>
            </a:r>
          </a:p>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Our Approach</a:t>
            </a:r>
          </a:p>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Flow Chart</a:t>
            </a:r>
          </a:p>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Data Collection &amp; Preparation</a:t>
            </a:r>
          </a:p>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Model Training Overview</a:t>
            </a:r>
          </a:p>
          <a:p>
            <a:pPr marL="342900" indent="-342900">
              <a:buFont typeface="Arial" panose="020B0604020202020204" pitchFamily="34" charset="0"/>
              <a:buChar char="•"/>
            </a:pPr>
            <a:r>
              <a:rPr lang="en-IN" sz="2200" b="1" dirty="0">
                <a:latin typeface="Söhne"/>
                <a:ea typeface="Lato Light" panose="020F0502020204030203" pitchFamily="34" charset="0"/>
                <a:cs typeface="Lato Light" panose="020F0502020204030203" pitchFamily="34" charset="0"/>
              </a:rPr>
              <a:t>Artificial</a:t>
            </a:r>
            <a:r>
              <a:rPr lang="en-US" sz="2200" b="1" dirty="0">
                <a:latin typeface="Söhne"/>
                <a:ea typeface="Lato Light" panose="020F0502020204030203" pitchFamily="34" charset="0"/>
                <a:cs typeface="Lato Light" panose="020F0502020204030203" pitchFamily="34" charset="0"/>
              </a:rPr>
              <a:t> Neural Network (ANN)</a:t>
            </a:r>
          </a:p>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Graphical User Interface (GUI)</a:t>
            </a:r>
          </a:p>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Conclusion</a:t>
            </a:r>
          </a:p>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Future Scope</a:t>
            </a:r>
          </a:p>
          <a:p>
            <a:pPr marL="342900" indent="-342900">
              <a:buFont typeface="Arial" panose="020B0604020202020204" pitchFamily="34" charset="0"/>
              <a:buChar char="•"/>
            </a:pPr>
            <a:r>
              <a:rPr lang="en-US" sz="2200" b="1" dirty="0">
                <a:latin typeface="Söhne"/>
                <a:ea typeface="Lato Light" panose="020F0502020204030203" pitchFamily="34" charset="0"/>
                <a:cs typeface="Lato Light" panose="020F0502020204030203" pitchFamily="34" charset="0"/>
              </a:rPr>
              <a:t>References</a:t>
            </a:r>
          </a:p>
        </p:txBody>
      </p:sp>
      <p:sp>
        <p:nvSpPr>
          <p:cNvPr id="78" name="!!title">
            <a:extLst>
              <a:ext uri="{FF2B5EF4-FFF2-40B4-BE49-F238E27FC236}">
                <a16:creationId xmlns:a16="http://schemas.microsoft.com/office/drawing/2014/main" id="{CAB0420B-0DCC-4C96-AA89-152DDEF1AA02}"/>
              </a:ext>
            </a:extLst>
          </p:cNvPr>
          <p:cNvSpPr txBox="1"/>
          <p:nvPr/>
        </p:nvSpPr>
        <p:spPr>
          <a:xfrm>
            <a:off x="3487897" y="324091"/>
            <a:ext cx="5216206" cy="830997"/>
          </a:xfrm>
          <a:prstGeom prst="rect">
            <a:avLst/>
          </a:prstGeom>
          <a:noFill/>
        </p:spPr>
        <p:txBody>
          <a:bodyPr wrap="square" rtlCol="0">
            <a:spAutoFit/>
          </a:bodyPr>
          <a:lstStyle/>
          <a:p>
            <a:pPr algn="ctr"/>
            <a:r>
              <a:rPr lang="en-US" sz="4800" b="1" dirty="0">
                <a:solidFill>
                  <a:schemeClr val="accent1"/>
                </a:solidFill>
                <a:latin typeface="Montserrat" panose="00000500000000000000" pitchFamily="2" charset="0"/>
              </a:rPr>
              <a:t>Contents</a:t>
            </a:r>
            <a:endParaRPr lang="en-ID" sz="4800" b="1" dirty="0">
              <a:solidFill>
                <a:schemeClr val="accent1"/>
              </a:solidFill>
              <a:latin typeface="Montserrat" panose="00000500000000000000" pitchFamily="2" charset="0"/>
            </a:endParaRPr>
          </a:p>
        </p:txBody>
      </p:sp>
      <p:sp>
        <p:nvSpPr>
          <p:cNvPr id="81" name="Right Triangle 80">
            <a:extLst>
              <a:ext uri="{FF2B5EF4-FFF2-40B4-BE49-F238E27FC236}">
                <a16:creationId xmlns:a16="http://schemas.microsoft.com/office/drawing/2014/main" id="{8B4846D2-CA01-4A0F-8EDC-2E1F8126FC82}"/>
              </a:ext>
            </a:extLst>
          </p:cNvPr>
          <p:cNvSpPr/>
          <p:nvPr/>
        </p:nvSpPr>
        <p:spPr>
          <a:xfrm rot="10800000">
            <a:off x="11018293" y="0"/>
            <a:ext cx="1173707" cy="117370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8" name="TextBox 7">
            <a:extLst>
              <a:ext uri="{FF2B5EF4-FFF2-40B4-BE49-F238E27FC236}">
                <a16:creationId xmlns:a16="http://schemas.microsoft.com/office/drawing/2014/main" id="{EB5C6213-F5C0-A762-C067-904BA558D8D7}"/>
              </a:ext>
            </a:extLst>
          </p:cNvPr>
          <p:cNvSpPr txBox="1"/>
          <p:nvPr/>
        </p:nvSpPr>
        <p:spPr>
          <a:xfrm>
            <a:off x="622763" y="6148819"/>
            <a:ext cx="10756437" cy="369332"/>
          </a:xfrm>
          <a:prstGeom prst="rect">
            <a:avLst/>
          </a:prstGeom>
          <a:noFill/>
        </p:spPr>
        <p:txBody>
          <a:bodyPr wrap="square">
            <a:spAutoFit/>
          </a:bodyPr>
          <a:lstStyle/>
          <a:p>
            <a:pPr algn="ctr"/>
            <a:r>
              <a:rPr lang="en-US" sz="1800" dirty="0">
                <a:latin typeface="Lucida Handwriting" panose="03010101010101010101" pitchFamily="66" charset="0"/>
                <a:ea typeface="Lato Light" panose="020F0502020204030203" pitchFamily="34" charset="0"/>
                <a:cs typeface="Lato Light" panose="020F0502020204030203" pitchFamily="34" charset="0"/>
              </a:rPr>
              <a:t>Let’s explore how our ANN model is reshaping </a:t>
            </a:r>
            <a:r>
              <a:rPr lang="en-IN" sz="1800" dirty="0">
                <a:latin typeface="Lucida Handwriting" panose="03010101010101010101" pitchFamily="66" charset="0"/>
                <a:ea typeface="Lato Light" panose="020F0502020204030203" pitchFamily="34" charset="0"/>
                <a:cs typeface="Lato Light" panose="020F0502020204030203" pitchFamily="34" charset="0"/>
              </a:rPr>
              <a:t>Resume Screening </a:t>
            </a:r>
            <a:endParaRPr lang="en-US" sz="1800" dirty="0">
              <a:latin typeface="Lucida Handwriting" panose="03010101010101010101" pitchFamily="66" charset="0"/>
              <a:ea typeface="Lato Light" panose="020F0502020204030203" pitchFamily="34" charset="0"/>
              <a:cs typeface="Lato Light" panose="020F0502020204030203" pitchFamily="34" charset="0"/>
            </a:endParaRPr>
          </a:p>
        </p:txBody>
      </p:sp>
      <p:pic>
        <p:nvPicPr>
          <p:cNvPr id="2" name="Picture 1">
            <a:extLst>
              <a:ext uri="{FF2B5EF4-FFF2-40B4-BE49-F238E27FC236}">
                <a16:creationId xmlns:a16="http://schemas.microsoft.com/office/drawing/2014/main" id="{F0BF3F54-CE93-3021-8F5B-10DCCC83EA0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208470" y="221186"/>
            <a:ext cx="757232" cy="1195795"/>
          </a:xfrm>
          <a:prstGeom prst="rect">
            <a:avLst/>
          </a:prstGeom>
        </p:spPr>
      </p:pic>
      <p:sp>
        <p:nvSpPr>
          <p:cNvPr id="3" name="TextBox 2">
            <a:extLst>
              <a:ext uri="{FF2B5EF4-FFF2-40B4-BE49-F238E27FC236}">
                <a16:creationId xmlns:a16="http://schemas.microsoft.com/office/drawing/2014/main" id="{83040DE9-7B35-8DDF-C5A8-E627CAD79E23}"/>
              </a:ext>
            </a:extLst>
          </p:cNvPr>
          <p:cNvSpPr txBox="1"/>
          <p:nvPr/>
        </p:nvSpPr>
        <p:spPr>
          <a:xfrm>
            <a:off x="11694167" y="6374693"/>
            <a:ext cx="398603" cy="369332"/>
          </a:xfrm>
          <a:prstGeom prst="rect">
            <a:avLst/>
          </a:prstGeom>
          <a:noFill/>
        </p:spPr>
        <p:txBody>
          <a:bodyPr wrap="square" rtlCol="0">
            <a:spAutoFit/>
          </a:bodyPr>
          <a:lstStyle/>
          <a:p>
            <a:r>
              <a:rPr lang="en-IN" dirty="0"/>
              <a:t>3</a:t>
            </a:r>
          </a:p>
        </p:txBody>
      </p:sp>
      <p:pic>
        <p:nvPicPr>
          <p:cNvPr id="5" name="Picture 4">
            <a:extLst>
              <a:ext uri="{FF2B5EF4-FFF2-40B4-BE49-F238E27FC236}">
                <a16:creationId xmlns:a16="http://schemas.microsoft.com/office/drawing/2014/main" id="{121481D2-18F7-4355-D5BB-2E7D767BE0E4}"/>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20000"/>
                    </a14:imgEffect>
                  </a14:imgLayer>
                </a14:imgProps>
              </a:ext>
            </a:extLst>
          </a:blip>
          <a:stretch>
            <a:fillRect/>
          </a:stretch>
        </p:blipFill>
        <p:spPr>
          <a:xfrm>
            <a:off x="6089465" y="3144771"/>
            <a:ext cx="5804003" cy="2915416"/>
          </a:xfrm>
          <a:prstGeom prst="rect">
            <a:avLst/>
          </a:prstGeom>
          <a:ln>
            <a:noFill/>
          </a:ln>
          <a:effectLst>
            <a:softEdge rad="112500"/>
          </a:effectLst>
        </p:spPr>
      </p:pic>
    </p:spTree>
    <p:extLst>
      <p:ext uri="{BB962C8B-B14F-4D97-AF65-F5344CB8AC3E}">
        <p14:creationId xmlns:p14="http://schemas.microsoft.com/office/powerpoint/2010/main" val="19261325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aphic 16" descr="A grid with small circles">
            <a:extLst>
              <a:ext uri="{FF2B5EF4-FFF2-40B4-BE49-F238E27FC236}">
                <a16:creationId xmlns:a16="http://schemas.microsoft.com/office/drawing/2014/main" id="{9969A343-021A-4912-810D-27DB88030E55}"/>
              </a:ext>
            </a:extLst>
          </p:cNvPr>
          <p:cNvGrpSpPr/>
          <p:nvPr/>
        </p:nvGrpSpPr>
        <p:grpSpPr>
          <a:xfrm rot="19100912">
            <a:off x="-208414" y="-750063"/>
            <a:ext cx="4114778" cy="3661864"/>
            <a:chOff x="2539344" y="1070021"/>
            <a:chExt cx="4114778" cy="3661864"/>
          </a:xfrm>
          <a:solidFill>
            <a:schemeClr val="bg1">
              <a:lumMod val="85000"/>
            </a:schemeClr>
          </a:solidFill>
        </p:grpSpPr>
        <p:sp>
          <p:nvSpPr>
            <p:cNvPr id="51" name="Freeform: Shape 50">
              <a:extLst>
                <a:ext uri="{FF2B5EF4-FFF2-40B4-BE49-F238E27FC236}">
                  <a16:creationId xmlns:a16="http://schemas.microsoft.com/office/drawing/2014/main" id="{AFE8A8E8-128C-43E5-9973-4D9942BF145D}"/>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D197A77C-9687-4362-9C99-7B628F681F58}"/>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B82D28-E6BD-40E6-BFFA-F0C8508973A7}"/>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AC09E7AB-22B2-4BD1-AEEE-A15ABBAEE3D8}"/>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F4A18A66-4281-4533-92C3-035D9244BE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0CFB53A-BF12-4D61-9741-4A6EDCE2D9F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73B600CB-E8F6-4DF2-9D4D-5713A4EE559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742D6B23-5B22-429C-A149-8164D03A0DDA}"/>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A9BCD567-8369-4BE7-9BF0-766435EAFE40}"/>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62CEDB5E-E1B5-4A6C-A088-AF8C1048816D}"/>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0FEB97E7-8922-452B-B614-DC31392838F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BDB35626-51D5-48E3-A44E-41254CCF6633}"/>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A0DBBA5-D1A5-4D45-AD64-E828F35D1390}"/>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664E1478-B00E-4879-88DE-253AF301F32C}"/>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D57EA23A-5E37-4711-8522-75EBD71591AB}"/>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6" name="Freeform: Shape 65">
              <a:extLst>
                <a:ext uri="{FF2B5EF4-FFF2-40B4-BE49-F238E27FC236}">
                  <a16:creationId xmlns:a16="http://schemas.microsoft.com/office/drawing/2014/main" id="{8D84E7D7-193B-4281-8AB8-5D624764EB97}"/>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7" name="Freeform: Shape 66">
              <a:extLst>
                <a:ext uri="{FF2B5EF4-FFF2-40B4-BE49-F238E27FC236}">
                  <a16:creationId xmlns:a16="http://schemas.microsoft.com/office/drawing/2014/main" id="{D96E9800-B285-499C-B2ED-9E662B0D0B40}"/>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8" name="Freeform: Shape 67">
              <a:extLst>
                <a:ext uri="{FF2B5EF4-FFF2-40B4-BE49-F238E27FC236}">
                  <a16:creationId xmlns:a16="http://schemas.microsoft.com/office/drawing/2014/main" id="{84915FE9-0829-412F-AC7B-D626D7533DB5}"/>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9" name="Freeform: Shape 68">
              <a:extLst>
                <a:ext uri="{FF2B5EF4-FFF2-40B4-BE49-F238E27FC236}">
                  <a16:creationId xmlns:a16="http://schemas.microsoft.com/office/drawing/2014/main" id="{FBC455D0-0C22-41E3-8689-12BCA2414D11}"/>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0" name="Freeform: Shape 69">
              <a:extLst>
                <a:ext uri="{FF2B5EF4-FFF2-40B4-BE49-F238E27FC236}">
                  <a16:creationId xmlns:a16="http://schemas.microsoft.com/office/drawing/2014/main" id="{603330BC-96D7-4C79-8C4A-9A2CD393FAB0}"/>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1" name="Freeform: Shape 70">
              <a:extLst>
                <a:ext uri="{FF2B5EF4-FFF2-40B4-BE49-F238E27FC236}">
                  <a16:creationId xmlns:a16="http://schemas.microsoft.com/office/drawing/2014/main" id="{1A31F78A-3BC0-4CCF-A285-7A310723FAC0}"/>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2" name="Freeform: Shape 71">
              <a:extLst>
                <a:ext uri="{FF2B5EF4-FFF2-40B4-BE49-F238E27FC236}">
                  <a16:creationId xmlns:a16="http://schemas.microsoft.com/office/drawing/2014/main" id="{173403E6-E22F-48E7-BAEC-E5C26AD1F38E}"/>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3" name="Freeform: Shape 72">
              <a:extLst>
                <a:ext uri="{FF2B5EF4-FFF2-40B4-BE49-F238E27FC236}">
                  <a16:creationId xmlns:a16="http://schemas.microsoft.com/office/drawing/2014/main" id="{0D925FD0-EEA5-42F7-8F6D-BAE1F26A6BC2}"/>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B648D6DA-F9A2-427C-B9F2-9232E89DCE5F}"/>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5" name="Freeform: Shape 74">
              <a:extLst>
                <a:ext uri="{FF2B5EF4-FFF2-40B4-BE49-F238E27FC236}">
                  <a16:creationId xmlns:a16="http://schemas.microsoft.com/office/drawing/2014/main" id="{703C70F2-409E-48DA-9D06-75BFEBA378E4}"/>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79" name="!!text">
            <a:extLst>
              <a:ext uri="{FF2B5EF4-FFF2-40B4-BE49-F238E27FC236}">
                <a16:creationId xmlns:a16="http://schemas.microsoft.com/office/drawing/2014/main" id="{41C4CE56-6553-47D4-9B6A-1DCDBDC7A294}"/>
              </a:ext>
            </a:extLst>
          </p:cNvPr>
          <p:cNvSpPr txBox="1"/>
          <p:nvPr/>
        </p:nvSpPr>
        <p:spPr>
          <a:xfrm>
            <a:off x="921314" y="1800993"/>
            <a:ext cx="7878631" cy="2923877"/>
          </a:xfrm>
          <a:prstGeom prst="rect">
            <a:avLst/>
          </a:prstGeom>
          <a:noFill/>
        </p:spPr>
        <p:txBody>
          <a:bodyPr wrap="square" rtlCol="0">
            <a:spAutoFit/>
          </a:bodyPr>
          <a:lstStyle/>
          <a:p>
            <a:r>
              <a:rPr lang="en-US" sz="2400" b="0" i="0" dirty="0">
                <a:effectLst/>
                <a:latin typeface="Calibri (Body)"/>
              </a:rPr>
              <a:t>Revolutionizing hiring with advanced resume screening! Our cutting-edge technology analyzes resumes to swiftly match candidates with their ideal roles, streamlining recruitment for unparalleled efficiency and success.</a:t>
            </a:r>
            <a:endParaRPr lang="en-US" sz="2000" dirty="0">
              <a:latin typeface="Calibri (Body)"/>
              <a:ea typeface="Lato Light" panose="020F0502020204030203" pitchFamily="34" charset="0"/>
              <a:cs typeface="Lato Light" panose="020F0502020204030203" pitchFamily="34" charset="0"/>
            </a:endParaRPr>
          </a:p>
          <a:p>
            <a:pPr marL="342900" indent="-342900">
              <a:buFont typeface="Wingdings" panose="05000000000000000000" pitchFamily="2" charset="2"/>
              <a:buChar char="q"/>
            </a:pPr>
            <a:r>
              <a:rPr lang="en-US" sz="2200" dirty="0">
                <a:ea typeface="Lato Light" panose="020F0502020204030203" pitchFamily="34" charset="0"/>
                <a:cs typeface="Lato Light" panose="020F0502020204030203" pitchFamily="34" charset="0"/>
              </a:rPr>
              <a:t>Empowering resume screening through Artificial Neural Networks (ANN). Our innovative approach harnesses the power of ANN to intelligently analyze resumes, accurately predicting ideal job matches for a seamless recruitment experience</a:t>
            </a:r>
          </a:p>
        </p:txBody>
      </p:sp>
      <p:sp>
        <p:nvSpPr>
          <p:cNvPr id="78" name="!!title">
            <a:extLst>
              <a:ext uri="{FF2B5EF4-FFF2-40B4-BE49-F238E27FC236}">
                <a16:creationId xmlns:a16="http://schemas.microsoft.com/office/drawing/2014/main" id="{CAB0420B-0DCC-4C96-AA89-152DDEF1AA02}"/>
              </a:ext>
            </a:extLst>
          </p:cNvPr>
          <p:cNvSpPr txBox="1"/>
          <p:nvPr/>
        </p:nvSpPr>
        <p:spPr>
          <a:xfrm>
            <a:off x="3487897" y="324091"/>
            <a:ext cx="5216206" cy="830997"/>
          </a:xfrm>
          <a:prstGeom prst="rect">
            <a:avLst/>
          </a:prstGeom>
          <a:noFill/>
        </p:spPr>
        <p:txBody>
          <a:bodyPr wrap="square" rtlCol="0">
            <a:spAutoFit/>
          </a:bodyPr>
          <a:lstStyle/>
          <a:p>
            <a:pPr algn="ctr"/>
            <a:r>
              <a:rPr lang="en-US" sz="4800" b="1" dirty="0">
                <a:solidFill>
                  <a:schemeClr val="accent1"/>
                </a:solidFill>
                <a:latin typeface="Montserrat" panose="00000500000000000000" pitchFamily="2" charset="0"/>
              </a:rPr>
              <a:t>Introduction</a:t>
            </a:r>
            <a:endParaRPr lang="en-ID" sz="4800" b="1" dirty="0">
              <a:solidFill>
                <a:schemeClr val="accent1"/>
              </a:solidFill>
              <a:latin typeface="Montserrat" panose="00000500000000000000" pitchFamily="2" charset="0"/>
            </a:endParaRPr>
          </a:p>
        </p:txBody>
      </p:sp>
      <p:sp>
        <p:nvSpPr>
          <p:cNvPr id="81" name="Right Triangle 80">
            <a:extLst>
              <a:ext uri="{FF2B5EF4-FFF2-40B4-BE49-F238E27FC236}">
                <a16:creationId xmlns:a16="http://schemas.microsoft.com/office/drawing/2014/main" id="{8B4846D2-CA01-4A0F-8EDC-2E1F8126FC82}"/>
              </a:ext>
            </a:extLst>
          </p:cNvPr>
          <p:cNvSpPr/>
          <p:nvPr/>
        </p:nvSpPr>
        <p:spPr>
          <a:xfrm rot="10800000">
            <a:off x="11018293" y="0"/>
            <a:ext cx="1173707" cy="117370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8" name="TextBox 7">
            <a:extLst>
              <a:ext uri="{FF2B5EF4-FFF2-40B4-BE49-F238E27FC236}">
                <a16:creationId xmlns:a16="http://schemas.microsoft.com/office/drawing/2014/main" id="{EB5C6213-F5C0-A762-C067-904BA558D8D7}"/>
              </a:ext>
            </a:extLst>
          </p:cNvPr>
          <p:cNvSpPr txBox="1"/>
          <p:nvPr/>
        </p:nvSpPr>
        <p:spPr>
          <a:xfrm>
            <a:off x="-434663" y="5558674"/>
            <a:ext cx="10756437" cy="369332"/>
          </a:xfrm>
          <a:prstGeom prst="rect">
            <a:avLst/>
          </a:prstGeom>
          <a:noFill/>
        </p:spPr>
        <p:txBody>
          <a:bodyPr wrap="square">
            <a:spAutoFit/>
          </a:bodyPr>
          <a:lstStyle/>
          <a:p>
            <a:pPr algn="ctr"/>
            <a:r>
              <a:rPr lang="en-US" sz="1800" dirty="0">
                <a:latin typeface="Lucida Handwriting" panose="03010101010101010101" pitchFamily="66" charset="0"/>
                <a:ea typeface="Lato Light" panose="020F0502020204030203" pitchFamily="34" charset="0"/>
                <a:cs typeface="Lato Light" panose="020F0502020204030203" pitchFamily="34" charset="0"/>
              </a:rPr>
              <a:t>Let’s explore how our ANN model is reshaping </a:t>
            </a:r>
            <a:r>
              <a:rPr lang="en-IN" sz="1800" dirty="0">
                <a:latin typeface="Lucida Handwriting" panose="03010101010101010101" pitchFamily="66" charset="0"/>
                <a:ea typeface="Lato Light" panose="020F0502020204030203" pitchFamily="34" charset="0"/>
                <a:cs typeface="Lato Light" panose="020F0502020204030203" pitchFamily="34" charset="0"/>
              </a:rPr>
              <a:t>Resume Screening </a:t>
            </a:r>
            <a:endParaRPr lang="en-US" sz="1800" dirty="0">
              <a:latin typeface="Lucida Handwriting" panose="03010101010101010101" pitchFamily="66" charset="0"/>
              <a:ea typeface="Lato Light" panose="020F0502020204030203" pitchFamily="34" charset="0"/>
              <a:cs typeface="Lato Light" panose="020F0502020204030203" pitchFamily="34" charset="0"/>
            </a:endParaRPr>
          </a:p>
        </p:txBody>
      </p:sp>
      <p:pic>
        <p:nvPicPr>
          <p:cNvPr id="2" name="Picture 1">
            <a:extLst>
              <a:ext uri="{FF2B5EF4-FFF2-40B4-BE49-F238E27FC236}">
                <a16:creationId xmlns:a16="http://schemas.microsoft.com/office/drawing/2014/main" id="{F0BF3F54-CE93-3021-8F5B-10DCCC83EA0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208470" y="221186"/>
            <a:ext cx="757232" cy="1195795"/>
          </a:xfrm>
          <a:prstGeom prst="rect">
            <a:avLst/>
          </a:prstGeom>
        </p:spPr>
      </p:pic>
      <p:sp>
        <p:nvSpPr>
          <p:cNvPr id="3" name="TextBox 2">
            <a:extLst>
              <a:ext uri="{FF2B5EF4-FFF2-40B4-BE49-F238E27FC236}">
                <a16:creationId xmlns:a16="http://schemas.microsoft.com/office/drawing/2014/main" id="{83040DE9-7B35-8DDF-C5A8-E627CAD79E23}"/>
              </a:ext>
            </a:extLst>
          </p:cNvPr>
          <p:cNvSpPr txBox="1"/>
          <p:nvPr/>
        </p:nvSpPr>
        <p:spPr>
          <a:xfrm>
            <a:off x="11694167" y="6374693"/>
            <a:ext cx="398603" cy="369332"/>
          </a:xfrm>
          <a:prstGeom prst="rect">
            <a:avLst/>
          </a:prstGeom>
          <a:noFill/>
        </p:spPr>
        <p:txBody>
          <a:bodyPr wrap="square" rtlCol="0">
            <a:spAutoFit/>
          </a:bodyPr>
          <a:lstStyle/>
          <a:p>
            <a:r>
              <a:rPr lang="en-IN" dirty="0"/>
              <a:t>3</a:t>
            </a:r>
          </a:p>
        </p:txBody>
      </p:sp>
      <p:pic>
        <p:nvPicPr>
          <p:cNvPr id="4" name="Picture 3">
            <a:extLst>
              <a:ext uri="{FF2B5EF4-FFF2-40B4-BE49-F238E27FC236}">
                <a16:creationId xmlns:a16="http://schemas.microsoft.com/office/drawing/2014/main" id="{24915D65-FE3D-B84B-9B1C-C8BB98083F9F}"/>
              </a:ext>
            </a:extLst>
          </p:cNvPr>
          <p:cNvPicPr>
            <a:picLocks noChangeAspect="1"/>
          </p:cNvPicPr>
          <p:nvPr/>
        </p:nvPicPr>
        <p:blipFill rotWithShape="1">
          <a:blip r:embed="rId3"/>
          <a:srcRect l="-784" t="-867" r="784" b="867"/>
          <a:stretch/>
        </p:blipFill>
        <p:spPr>
          <a:xfrm>
            <a:off x="8521244" y="1893840"/>
            <a:ext cx="3429000" cy="3429000"/>
          </a:xfrm>
          <a:prstGeom prst="ellipse">
            <a:avLst/>
          </a:prstGeom>
          <a:ln>
            <a:noFill/>
          </a:ln>
          <a:effectLst>
            <a:softEdge rad="112500"/>
          </a:effectLst>
        </p:spPr>
      </p:pic>
    </p:spTree>
    <p:extLst>
      <p:ext uri="{BB962C8B-B14F-4D97-AF65-F5344CB8AC3E}">
        <p14:creationId xmlns:p14="http://schemas.microsoft.com/office/powerpoint/2010/main" val="34238388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aphic 16" descr="A grid with small circles">
            <a:extLst>
              <a:ext uri="{FF2B5EF4-FFF2-40B4-BE49-F238E27FC236}">
                <a16:creationId xmlns:a16="http://schemas.microsoft.com/office/drawing/2014/main" id="{6D08A2AB-0DE9-4BF7-8B6F-D63EAEF10ED7}"/>
              </a:ext>
            </a:extLst>
          </p:cNvPr>
          <p:cNvGrpSpPr/>
          <p:nvPr/>
        </p:nvGrpSpPr>
        <p:grpSpPr>
          <a:xfrm>
            <a:off x="242356" y="91947"/>
            <a:ext cx="2848293" cy="2534781"/>
            <a:chOff x="2539344" y="1070021"/>
            <a:chExt cx="4114778" cy="3661864"/>
          </a:xfrm>
          <a:solidFill>
            <a:schemeClr val="bg1">
              <a:lumMod val="85000"/>
            </a:schemeClr>
          </a:solidFill>
        </p:grpSpPr>
        <p:sp>
          <p:nvSpPr>
            <p:cNvPr id="40" name="Freeform: Shape 39">
              <a:extLst>
                <a:ext uri="{FF2B5EF4-FFF2-40B4-BE49-F238E27FC236}">
                  <a16:creationId xmlns:a16="http://schemas.microsoft.com/office/drawing/2014/main" id="{6FA9200E-B900-492C-96F5-E0CA45758FD7}"/>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1" name="Freeform: Shape 40">
              <a:extLst>
                <a:ext uri="{FF2B5EF4-FFF2-40B4-BE49-F238E27FC236}">
                  <a16:creationId xmlns:a16="http://schemas.microsoft.com/office/drawing/2014/main" id="{FE7CC49B-6495-4F7D-8F9D-6E3D5A53A3F6}"/>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grpFill/>
            <a:ln w="7144" cap="flat">
              <a:noFill/>
              <a:prstDash val="solid"/>
              <a:miter/>
            </a:ln>
          </p:spPr>
          <p:txBody>
            <a:bodyPr rtlCol="0" anchor="ctr"/>
            <a:lstStyle/>
            <a:p>
              <a:endParaRPr lang="en-ID"/>
            </a:p>
          </p:txBody>
        </p:sp>
        <p:sp>
          <p:nvSpPr>
            <p:cNvPr id="42" name="Freeform: Shape 41">
              <a:extLst>
                <a:ext uri="{FF2B5EF4-FFF2-40B4-BE49-F238E27FC236}">
                  <a16:creationId xmlns:a16="http://schemas.microsoft.com/office/drawing/2014/main" id="{990C5943-A6D4-4C4B-9EDF-DEEEB54781E2}"/>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3" name="Freeform: Shape 42">
              <a:extLst>
                <a:ext uri="{FF2B5EF4-FFF2-40B4-BE49-F238E27FC236}">
                  <a16:creationId xmlns:a16="http://schemas.microsoft.com/office/drawing/2014/main" id="{0AC55F1D-8F48-4BA0-9786-42B245E90BC5}"/>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grpFill/>
            <a:ln w="7144" cap="flat">
              <a:noFill/>
              <a:prstDash val="solid"/>
              <a:miter/>
            </a:ln>
          </p:spPr>
          <p:txBody>
            <a:bodyPr rtlCol="0" anchor="ctr"/>
            <a:lstStyle/>
            <a:p>
              <a:endParaRPr lang="en-ID"/>
            </a:p>
          </p:txBody>
        </p:sp>
        <p:sp>
          <p:nvSpPr>
            <p:cNvPr id="44" name="Freeform: Shape 43">
              <a:extLst>
                <a:ext uri="{FF2B5EF4-FFF2-40B4-BE49-F238E27FC236}">
                  <a16:creationId xmlns:a16="http://schemas.microsoft.com/office/drawing/2014/main" id="{C0E0FA02-77E7-4657-8C99-81D92D5F3EB6}"/>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grpFill/>
            <a:ln w="7144" cap="flat">
              <a:noFill/>
              <a:prstDash val="solid"/>
              <a:miter/>
            </a:ln>
          </p:spPr>
          <p:txBody>
            <a:bodyPr rtlCol="0" anchor="ctr"/>
            <a:lstStyle/>
            <a:p>
              <a:endParaRPr lang="en-ID"/>
            </a:p>
          </p:txBody>
        </p:sp>
        <p:sp>
          <p:nvSpPr>
            <p:cNvPr id="45" name="Freeform: Shape 44">
              <a:extLst>
                <a:ext uri="{FF2B5EF4-FFF2-40B4-BE49-F238E27FC236}">
                  <a16:creationId xmlns:a16="http://schemas.microsoft.com/office/drawing/2014/main" id="{C1F8EB02-7E1E-4B97-8772-B43778DC903B}"/>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6" name="Freeform: Shape 45">
              <a:extLst>
                <a:ext uri="{FF2B5EF4-FFF2-40B4-BE49-F238E27FC236}">
                  <a16:creationId xmlns:a16="http://schemas.microsoft.com/office/drawing/2014/main" id="{CB6CF80E-F11F-42BA-A5E0-260B9EEFAC49}"/>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7" name="Freeform: Shape 46">
              <a:extLst>
                <a:ext uri="{FF2B5EF4-FFF2-40B4-BE49-F238E27FC236}">
                  <a16:creationId xmlns:a16="http://schemas.microsoft.com/office/drawing/2014/main" id="{224F8BFB-8F98-41CF-A312-56EA156F2BAF}"/>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8" name="Freeform: Shape 47">
              <a:extLst>
                <a:ext uri="{FF2B5EF4-FFF2-40B4-BE49-F238E27FC236}">
                  <a16:creationId xmlns:a16="http://schemas.microsoft.com/office/drawing/2014/main" id="{1F30AA08-929A-4935-844B-6E363568FFBE}"/>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grpFill/>
            <a:ln w="7144" cap="flat">
              <a:noFill/>
              <a:prstDash val="solid"/>
              <a:miter/>
            </a:ln>
          </p:spPr>
          <p:txBody>
            <a:bodyPr rtlCol="0" anchor="ctr"/>
            <a:lstStyle/>
            <a:p>
              <a:endParaRPr lang="en-ID"/>
            </a:p>
          </p:txBody>
        </p:sp>
        <p:sp>
          <p:nvSpPr>
            <p:cNvPr id="49" name="Freeform: Shape 48">
              <a:extLst>
                <a:ext uri="{FF2B5EF4-FFF2-40B4-BE49-F238E27FC236}">
                  <a16:creationId xmlns:a16="http://schemas.microsoft.com/office/drawing/2014/main" id="{9D86889B-AA1B-4E1D-889E-50CAB1E0685F}"/>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grpFill/>
            <a:ln w="7144" cap="flat">
              <a:noFill/>
              <a:prstDash val="solid"/>
              <a:miter/>
            </a:ln>
          </p:spPr>
          <p:txBody>
            <a:bodyPr rtlCol="0" anchor="ctr"/>
            <a:lstStyle/>
            <a:p>
              <a:endParaRPr lang="en-ID"/>
            </a:p>
          </p:txBody>
        </p:sp>
        <p:sp>
          <p:nvSpPr>
            <p:cNvPr id="50" name="Freeform: Shape 49">
              <a:extLst>
                <a:ext uri="{FF2B5EF4-FFF2-40B4-BE49-F238E27FC236}">
                  <a16:creationId xmlns:a16="http://schemas.microsoft.com/office/drawing/2014/main" id="{77B54C7D-C6DB-4481-A41F-C4AD6153AB1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grpFill/>
            <a:ln w="7144" cap="flat">
              <a:noFill/>
              <a:prstDash val="solid"/>
              <a:miter/>
            </a:ln>
          </p:spPr>
          <p:txBody>
            <a:bodyPr rtlCol="0" anchor="ctr"/>
            <a:lstStyle/>
            <a:p>
              <a:endParaRPr lang="en-ID"/>
            </a:p>
          </p:txBody>
        </p:sp>
        <p:sp>
          <p:nvSpPr>
            <p:cNvPr id="51" name="Freeform: Shape 50">
              <a:extLst>
                <a:ext uri="{FF2B5EF4-FFF2-40B4-BE49-F238E27FC236}">
                  <a16:creationId xmlns:a16="http://schemas.microsoft.com/office/drawing/2014/main" id="{6614DA55-EBC8-41DA-A8BF-922968E5D87A}"/>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grp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BAF68A83-26AC-4892-AD74-234BA92D2D1C}"/>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50AF3510-E9A8-43E0-88E6-49FA2EBC11F3}"/>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7B7F1F75-1300-4C10-B67E-C405363C8A7E}"/>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grp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72927561-9F27-479F-AC1A-2806EEA13EA4}"/>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EA79E5C-BB35-4801-AA14-F2153CF781C8}"/>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grp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E0BD05AB-FF42-49FD-A7AD-102F80E21AB3}"/>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grp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E5191AE9-1F1C-442B-BB26-E5076434D69C}"/>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grp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EC43FE58-8056-4ED0-8A3D-A151C434DBA1}"/>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grp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E11469A8-C4C0-4A6D-AA63-5DCCEC021373}"/>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grp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36905DE8-EE21-4F4F-8E68-AFFFA4363594}"/>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grp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24063988-5102-44C5-8D4E-A172E4B135E1}"/>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grp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3B137A6-2411-447A-8334-1D717A132B4E}"/>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grp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38AB14BD-BABB-495F-AE20-1E9FE0A4DCC3}"/>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grpFill/>
            <a:ln w="7144" cap="flat">
              <a:noFill/>
              <a:prstDash val="solid"/>
              <a:miter/>
            </a:ln>
          </p:spPr>
          <p:txBody>
            <a:bodyPr rtlCol="0" anchor="ctr"/>
            <a:lstStyle/>
            <a:p>
              <a:endParaRPr lang="en-ID"/>
            </a:p>
          </p:txBody>
        </p:sp>
      </p:grpSp>
      <p:sp>
        <p:nvSpPr>
          <p:cNvPr id="2" name="Right Triangle 1">
            <a:extLst>
              <a:ext uri="{FF2B5EF4-FFF2-40B4-BE49-F238E27FC236}">
                <a16:creationId xmlns:a16="http://schemas.microsoft.com/office/drawing/2014/main" id="{6F863398-E3B7-43F1-BE5F-B67E1DB67A68}"/>
              </a:ext>
            </a:extLst>
          </p:cNvPr>
          <p:cNvSpPr/>
          <p:nvPr/>
        </p:nvSpPr>
        <p:spPr>
          <a:xfrm>
            <a:off x="1" y="5892100"/>
            <a:ext cx="965900" cy="965900"/>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Right Triangle 2">
            <a:extLst>
              <a:ext uri="{FF2B5EF4-FFF2-40B4-BE49-F238E27FC236}">
                <a16:creationId xmlns:a16="http://schemas.microsoft.com/office/drawing/2014/main" id="{F9B27575-245A-4515-92DC-78F2D1B423A9}"/>
              </a:ext>
            </a:extLst>
          </p:cNvPr>
          <p:cNvSpPr/>
          <p:nvPr/>
        </p:nvSpPr>
        <p:spPr>
          <a:xfrm rot="10800000">
            <a:off x="9204208" y="-2"/>
            <a:ext cx="2987791" cy="2987791"/>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title">
            <a:extLst>
              <a:ext uri="{FF2B5EF4-FFF2-40B4-BE49-F238E27FC236}">
                <a16:creationId xmlns:a16="http://schemas.microsoft.com/office/drawing/2014/main" id="{32D1E0E2-DEED-4098-A69A-1EABEC405D0B}"/>
              </a:ext>
            </a:extLst>
          </p:cNvPr>
          <p:cNvSpPr txBox="1"/>
          <p:nvPr/>
        </p:nvSpPr>
        <p:spPr>
          <a:xfrm>
            <a:off x="2636151" y="587949"/>
            <a:ext cx="6896006" cy="830997"/>
          </a:xfrm>
          <a:prstGeom prst="rect">
            <a:avLst/>
          </a:prstGeom>
          <a:noFill/>
        </p:spPr>
        <p:txBody>
          <a:bodyPr wrap="square" rtlCol="0">
            <a:spAutoFit/>
          </a:bodyPr>
          <a:lstStyle/>
          <a:p>
            <a:pPr algn="ctr"/>
            <a:r>
              <a:rPr lang="en-US" sz="4800" b="1" dirty="0">
                <a:solidFill>
                  <a:schemeClr val="tx1">
                    <a:lumMod val="95000"/>
                    <a:lumOff val="5000"/>
                  </a:schemeClr>
                </a:solidFill>
                <a:latin typeface="Montserrat" panose="02000505000000020004" pitchFamily="2" charset="0"/>
              </a:rPr>
              <a:t>Problem </a:t>
            </a:r>
            <a:r>
              <a:rPr lang="en-ID" sz="4800" b="1" dirty="0">
                <a:solidFill>
                  <a:schemeClr val="accent1"/>
                </a:solidFill>
                <a:latin typeface="Montserrat" panose="02000505000000020004" pitchFamily="2" charset="0"/>
              </a:rPr>
              <a:t>Statement</a:t>
            </a:r>
          </a:p>
        </p:txBody>
      </p:sp>
      <p:sp>
        <p:nvSpPr>
          <p:cNvPr id="38" name="TextBox 37">
            <a:extLst>
              <a:ext uri="{FF2B5EF4-FFF2-40B4-BE49-F238E27FC236}">
                <a16:creationId xmlns:a16="http://schemas.microsoft.com/office/drawing/2014/main" id="{1339F13C-3B2B-40D9-AA98-4AD4C685A443}"/>
              </a:ext>
            </a:extLst>
          </p:cNvPr>
          <p:cNvSpPr txBox="1"/>
          <p:nvPr/>
        </p:nvSpPr>
        <p:spPr>
          <a:xfrm>
            <a:off x="2742676" y="1654395"/>
            <a:ext cx="6597039" cy="400110"/>
          </a:xfrm>
          <a:prstGeom prst="rect">
            <a:avLst/>
          </a:prstGeom>
          <a:noFill/>
        </p:spPr>
        <p:txBody>
          <a:bodyPr wrap="square">
            <a:spAutoFit/>
          </a:bodyPr>
          <a:lstStyle/>
          <a:p>
            <a:pPr algn="ctr"/>
            <a:r>
              <a:rPr lang="en-US" sz="2000" dirty="0">
                <a:solidFill>
                  <a:schemeClr val="bg1">
                    <a:lumMod val="50000"/>
                  </a:schemeClr>
                </a:solidFill>
              </a:rPr>
              <a:t>The Resume </a:t>
            </a:r>
            <a:r>
              <a:rPr lang="en-IN" sz="2000" dirty="0">
                <a:solidFill>
                  <a:schemeClr val="bg1">
                    <a:lumMod val="50000"/>
                  </a:schemeClr>
                </a:solidFill>
              </a:rPr>
              <a:t>Screening </a:t>
            </a:r>
            <a:r>
              <a:rPr lang="en-US" sz="2000" dirty="0">
                <a:solidFill>
                  <a:schemeClr val="bg1">
                    <a:lumMod val="50000"/>
                  </a:schemeClr>
                </a:solidFill>
              </a:rPr>
              <a:t> to address these problems</a:t>
            </a:r>
            <a:endParaRPr lang="en-ID" sz="2000" b="1" dirty="0">
              <a:solidFill>
                <a:schemeClr val="bg1">
                  <a:lumMod val="50000"/>
                </a:schemeClr>
              </a:solidFill>
              <a:latin typeface="Lato" panose="020F0502020204030203" pitchFamily="34" charset="0"/>
              <a:ea typeface="Lato Light" panose="020F0502020204030203" pitchFamily="34" charset="0"/>
              <a:cs typeface="Lato Light" panose="020F0502020204030203" pitchFamily="34" charset="0"/>
            </a:endParaRPr>
          </a:p>
        </p:txBody>
      </p:sp>
      <p:grpSp>
        <p:nvGrpSpPr>
          <p:cNvPr id="6" name="Group 5">
            <a:extLst>
              <a:ext uri="{FF2B5EF4-FFF2-40B4-BE49-F238E27FC236}">
                <a16:creationId xmlns:a16="http://schemas.microsoft.com/office/drawing/2014/main" id="{F589E28D-A163-4668-BDD9-159CBE517877}"/>
              </a:ext>
            </a:extLst>
          </p:cNvPr>
          <p:cNvGrpSpPr/>
          <p:nvPr/>
        </p:nvGrpSpPr>
        <p:grpSpPr>
          <a:xfrm>
            <a:off x="242356" y="2903073"/>
            <a:ext cx="11695644" cy="3068384"/>
            <a:chOff x="829656" y="2926215"/>
            <a:chExt cx="10924247" cy="2627967"/>
          </a:xfrm>
        </p:grpSpPr>
        <p:grpSp>
          <p:nvGrpSpPr>
            <p:cNvPr id="26" name="Group 25">
              <a:extLst>
                <a:ext uri="{FF2B5EF4-FFF2-40B4-BE49-F238E27FC236}">
                  <a16:creationId xmlns:a16="http://schemas.microsoft.com/office/drawing/2014/main" id="{6359D243-298B-4559-BD7B-3BD11F3B56FD}"/>
                </a:ext>
              </a:extLst>
            </p:cNvPr>
            <p:cNvGrpSpPr/>
            <p:nvPr/>
          </p:nvGrpSpPr>
          <p:grpSpPr>
            <a:xfrm>
              <a:off x="839946" y="4420701"/>
              <a:ext cx="5197739" cy="1133481"/>
              <a:chOff x="5292659" y="1011864"/>
              <a:chExt cx="5197739" cy="1133481"/>
            </a:xfrm>
          </p:grpSpPr>
          <p:sp>
            <p:nvSpPr>
              <p:cNvPr id="27" name="Rectangle 26">
                <a:extLst>
                  <a:ext uri="{FF2B5EF4-FFF2-40B4-BE49-F238E27FC236}">
                    <a16:creationId xmlns:a16="http://schemas.microsoft.com/office/drawing/2014/main" id="{1E2512C8-DCBA-46FE-86FD-414F4699674F}"/>
                  </a:ext>
                </a:extLst>
              </p:cNvPr>
              <p:cNvSpPr/>
              <p:nvPr/>
            </p:nvSpPr>
            <p:spPr>
              <a:xfrm>
                <a:off x="5292659" y="1028700"/>
                <a:ext cx="5197739" cy="111036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1">
                      <a:lumMod val="65000"/>
                      <a:lumOff val="35000"/>
                    </a:schemeClr>
                  </a:solidFill>
                </a:endParaRPr>
              </a:p>
            </p:txBody>
          </p:sp>
          <p:sp>
            <p:nvSpPr>
              <p:cNvPr id="28" name="!!title">
                <a:extLst>
                  <a:ext uri="{FF2B5EF4-FFF2-40B4-BE49-F238E27FC236}">
                    <a16:creationId xmlns:a16="http://schemas.microsoft.com/office/drawing/2014/main" id="{9FDA24B6-C787-417A-906D-2E388F4D2DAA}"/>
                  </a:ext>
                </a:extLst>
              </p:cNvPr>
              <p:cNvSpPr txBox="1"/>
              <p:nvPr/>
            </p:nvSpPr>
            <p:spPr>
              <a:xfrm>
                <a:off x="5364007" y="1199164"/>
                <a:ext cx="951988" cy="769441"/>
              </a:xfrm>
              <a:prstGeom prst="rect">
                <a:avLst/>
              </a:prstGeom>
              <a:noFill/>
            </p:spPr>
            <p:txBody>
              <a:bodyPr wrap="square" rtlCol="0">
                <a:spAutoFit/>
              </a:bodyPr>
              <a:lstStyle/>
              <a:p>
                <a:r>
                  <a:rPr lang="en-US" sz="4400" b="1">
                    <a:solidFill>
                      <a:schemeClr val="tx1">
                        <a:lumMod val="65000"/>
                        <a:lumOff val="35000"/>
                      </a:schemeClr>
                    </a:solidFill>
                    <a:latin typeface="Montserrat" panose="02000505000000020004" pitchFamily="2" charset="0"/>
                  </a:rPr>
                  <a:t>02</a:t>
                </a:r>
                <a:endParaRPr lang="en-ID" sz="4400" b="1">
                  <a:solidFill>
                    <a:schemeClr val="tx1">
                      <a:lumMod val="65000"/>
                      <a:lumOff val="35000"/>
                    </a:schemeClr>
                  </a:solidFill>
                  <a:latin typeface="Montserrat" panose="02000505000000020004" pitchFamily="2" charset="0"/>
                </a:endParaRPr>
              </a:p>
            </p:txBody>
          </p:sp>
          <p:sp>
            <p:nvSpPr>
              <p:cNvPr id="29" name="TextBox 28">
                <a:extLst>
                  <a:ext uri="{FF2B5EF4-FFF2-40B4-BE49-F238E27FC236}">
                    <a16:creationId xmlns:a16="http://schemas.microsoft.com/office/drawing/2014/main" id="{FDDC0E4E-B322-42DB-A5FD-29B0AC045958}"/>
                  </a:ext>
                </a:extLst>
              </p:cNvPr>
              <p:cNvSpPr txBox="1"/>
              <p:nvPr/>
            </p:nvSpPr>
            <p:spPr>
              <a:xfrm>
                <a:off x="6343133" y="1011864"/>
                <a:ext cx="4147265" cy="1133481"/>
              </a:xfrm>
              <a:prstGeom prst="rect">
                <a:avLst/>
              </a:prstGeom>
              <a:noFill/>
            </p:spPr>
            <p:txBody>
              <a:bodyPr wrap="square" rtlCol="0">
                <a:spAutoFit/>
              </a:bodyPr>
              <a:lstStyle/>
              <a:p>
                <a:pPr algn="just"/>
                <a:r>
                  <a:rPr lang="en-US" sz="1600" b="1" i="0" dirty="0">
                    <a:effectLst/>
                    <a:latin typeface="Söhne"/>
                  </a:rPr>
                  <a:t>Time-Consuming Recruitment Process:</a:t>
                </a:r>
              </a:p>
              <a:p>
                <a:pPr algn="just"/>
                <a:r>
                  <a:rPr lang="en-US" sz="1600" b="0" i="0" dirty="0">
                    <a:solidFill>
                      <a:srgbClr val="0F0F0F"/>
                    </a:solidFill>
                    <a:effectLst/>
                    <a:latin typeface="Söhne"/>
                  </a:rPr>
                  <a:t>The traditional recruitment process is time-consuming, with recruiters spending significant hours on resume screening. This hampers the overall efficiency of the hiring process.</a:t>
                </a:r>
                <a:endParaRPr lang="en-US" sz="1600" dirty="0"/>
              </a:p>
            </p:txBody>
          </p:sp>
          <p:cxnSp>
            <p:nvCxnSpPr>
              <p:cNvPr id="30" name="Straight Connector 29">
                <a:extLst>
                  <a:ext uri="{FF2B5EF4-FFF2-40B4-BE49-F238E27FC236}">
                    <a16:creationId xmlns:a16="http://schemas.microsoft.com/office/drawing/2014/main" id="{8F5D8CC8-57D2-4BAE-B522-6003C138A4F4}"/>
                  </a:ext>
                </a:extLst>
              </p:cNvPr>
              <p:cNvCxnSpPr>
                <a:cxnSpLocks/>
              </p:cNvCxnSpPr>
              <p:nvPr/>
            </p:nvCxnSpPr>
            <p:spPr>
              <a:xfrm>
                <a:off x="6390121" y="1304992"/>
                <a:ext cx="0" cy="557784"/>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6ACE2999-3EFE-4DAA-A8BA-1D53982CCA5C}"/>
                </a:ext>
              </a:extLst>
            </p:cNvPr>
            <p:cNvGrpSpPr/>
            <p:nvPr/>
          </p:nvGrpSpPr>
          <p:grpSpPr>
            <a:xfrm>
              <a:off x="829656" y="2926216"/>
              <a:ext cx="5197740" cy="1110369"/>
              <a:chOff x="5282371" y="1028700"/>
              <a:chExt cx="5197740" cy="1110369"/>
            </a:xfrm>
          </p:grpSpPr>
          <p:sp>
            <p:nvSpPr>
              <p:cNvPr id="66" name="Rectangle 65">
                <a:extLst>
                  <a:ext uri="{FF2B5EF4-FFF2-40B4-BE49-F238E27FC236}">
                    <a16:creationId xmlns:a16="http://schemas.microsoft.com/office/drawing/2014/main" id="{6756AA27-855C-440A-BE6C-1656C98916C6}"/>
                  </a:ext>
                </a:extLst>
              </p:cNvPr>
              <p:cNvSpPr/>
              <p:nvPr/>
            </p:nvSpPr>
            <p:spPr>
              <a:xfrm>
                <a:off x="5282371" y="1028700"/>
                <a:ext cx="5197740" cy="111036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7" name="!!title">
                <a:extLst>
                  <a:ext uri="{FF2B5EF4-FFF2-40B4-BE49-F238E27FC236}">
                    <a16:creationId xmlns:a16="http://schemas.microsoft.com/office/drawing/2014/main" id="{F145797F-AD90-4709-BC58-A59E1C870A68}"/>
                  </a:ext>
                </a:extLst>
              </p:cNvPr>
              <p:cNvSpPr txBox="1"/>
              <p:nvPr/>
            </p:nvSpPr>
            <p:spPr>
              <a:xfrm>
                <a:off x="5364007" y="1199164"/>
                <a:ext cx="845724" cy="769441"/>
              </a:xfrm>
              <a:prstGeom prst="rect">
                <a:avLst/>
              </a:prstGeom>
              <a:noFill/>
            </p:spPr>
            <p:txBody>
              <a:bodyPr wrap="square" rtlCol="0">
                <a:spAutoFit/>
              </a:bodyPr>
              <a:lstStyle/>
              <a:p>
                <a:r>
                  <a:rPr lang="en-US" sz="4400" b="1">
                    <a:solidFill>
                      <a:schemeClr val="bg1"/>
                    </a:solidFill>
                    <a:latin typeface="Montserrat" panose="02000505000000020004" pitchFamily="2" charset="0"/>
                  </a:rPr>
                  <a:t>01</a:t>
                </a:r>
                <a:endParaRPr lang="en-ID" sz="4400" b="1">
                  <a:solidFill>
                    <a:schemeClr val="bg1"/>
                  </a:solidFill>
                  <a:latin typeface="Montserrat" panose="02000505000000020004" pitchFamily="2" charset="0"/>
                </a:endParaRPr>
              </a:p>
            </p:txBody>
          </p:sp>
          <p:sp>
            <p:nvSpPr>
              <p:cNvPr id="68" name="TextBox 67">
                <a:extLst>
                  <a:ext uri="{FF2B5EF4-FFF2-40B4-BE49-F238E27FC236}">
                    <a16:creationId xmlns:a16="http://schemas.microsoft.com/office/drawing/2014/main" id="{971558C8-607D-4A0F-A98F-4F509B00EE85}"/>
                  </a:ext>
                </a:extLst>
              </p:cNvPr>
              <p:cNvSpPr txBox="1"/>
              <p:nvPr/>
            </p:nvSpPr>
            <p:spPr>
              <a:xfrm>
                <a:off x="6379751" y="1110994"/>
                <a:ext cx="4073339" cy="922600"/>
              </a:xfrm>
              <a:prstGeom prst="rect">
                <a:avLst/>
              </a:prstGeom>
              <a:noFill/>
            </p:spPr>
            <p:txBody>
              <a:bodyPr wrap="square" rtlCol="0">
                <a:spAutoFit/>
              </a:bodyPr>
              <a:lstStyle/>
              <a:p>
                <a:pPr algn="just"/>
                <a:r>
                  <a:rPr lang="en-US" sz="1600" b="1" i="0" dirty="0">
                    <a:solidFill>
                      <a:schemeClr val="bg1"/>
                    </a:solidFill>
                    <a:effectLst/>
                    <a:latin typeface="Söhne"/>
                  </a:rPr>
                  <a:t>Inefficient Resume Screening: </a:t>
                </a:r>
                <a:r>
                  <a:rPr lang="en-US" sz="1600" b="0" i="0" dirty="0">
                    <a:solidFill>
                      <a:schemeClr val="bg1"/>
                    </a:solidFill>
                    <a:effectLst/>
                    <a:latin typeface="Söhne"/>
                  </a:rPr>
                  <a:t>Many organizations face challenges in manually reviewing a large volume of resumes, leading to inefficiencies and potential oversight of qualified candidates..</a:t>
                </a:r>
                <a:endParaRPr lang="en-US" sz="1600" dirty="0">
                  <a:solidFill>
                    <a:schemeClr val="bg1"/>
                  </a:solidFill>
                </a:endParaRPr>
              </a:p>
            </p:txBody>
          </p:sp>
          <p:cxnSp>
            <p:nvCxnSpPr>
              <p:cNvPr id="69" name="Straight Connector 68">
                <a:extLst>
                  <a:ext uri="{FF2B5EF4-FFF2-40B4-BE49-F238E27FC236}">
                    <a16:creationId xmlns:a16="http://schemas.microsoft.com/office/drawing/2014/main" id="{86665245-8D69-48B6-97FA-23055366465D}"/>
                  </a:ext>
                </a:extLst>
              </p:cNvPr>
              <p:cNvCxnSpPr>
                <a:cxnSpLocks/>
              </p:cNvCxnSpPr>
              <p:nvPr/>
            </p:nvCxnSpPr>
            <p:spPr>
              <a:xfrm>
                <a:off x="6336790" y="1304992"/>
                <a:ext cx="0" cy="55778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0" name="Group 79">
              <a:extLst>
                <a:ext uri="{FF2B5EF4-FFF2-40B4-BE49-F238E27FC236}">
                  <a16:creationId xmlns:a16="http://schemas.microsoft.com/office/drawing/2014/main" id="{348BCFA1-9901-4DBD-BBFD-9503953B91B4}"/>
                </a:ext>
              </a:extLst>
            </p:cNvPr>
            <p:cNvGrpSpPr/>
            <p:nvPr/>
          </p:nvGrpSpPr>
          <p:grpSpPr>
            <a:xfrm>
              <a:off x="6556164" y="4420701"/>
              <a:ext cx="5197739" cy="1127205"/>
              <a:chOff x="5292659" y="1011864"/>
              <a:chExt cx="5197739" cy="1127205"/>
            </a:xfrm>
          </p:grpSpPr>
          <p:sp>
            <p:nvSpPr>
              <p:cNvPr id="81" name="Rectangle 80">
                <a:extLst>
                  <a:ext uri="{FF2B5EF4-FFF2-40B4-BE49-F238E27FC236}">
                    <a16:creationId xmlns:a16="http://schemas.microsoft.com/office/drawing/2014/main" id="{63EAEEC7-D8C2-4D29-A920-EB319CD346E5}"/>
                  </a:ext>
                </a:extLst>
              </p:cNvPr>
              <p:cNvSpPr/>
              <p:nvPr/>
            </p:nvSpPr>
            <p:spPr>
              <a:xfrm>
                <a:off x="5292659" y="1028700"/>
                <a:ext cx="5197739" cy="111036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1">
                      <a:lumMod val="65000"/>
                      <a:lumOff val="35000"/>
                    </a:schemeClr>
                  </a:solidFill>
                </a:endParaRPr>
              </a:p>
            </p:txBody>
          </p:sp>
          <p:sp>
            <p:nvSpPr>
              <p:cNvPr id="82" name="!!title">
                <a:extLst>
                  <a:ext uri="{FF2B5EF4-FFF2-40B4-BE49-F238E27FC236}">
                    <a16:creationId xmlns:a16="http://schemas.microsoft.com/office/drawing/2014/main" id="{91990398-A3F9-4A9B-ACC1-374208A6BE35}"/>
                  </a:ext>
                </a:extLst>
              </p:cNvPr>
              <p:cNvSpPr txBox="1"/>
              <p:nvPr/>
            </p:nvSpPr>
            <p:spPr>
              <a:xfrm>
                <a:off x="5364007" y="1199164"/>
                <a:ext cx="951988" cy="769441"/>
              </a:xfrm>
              <a:prstGeom prst="rect">
                <a:avLst/>
              </a:prstGeom>
              <a:noFill/>
            </p:spPr>
            <p:txBody>
              <a:bodyPr wrap="square" rtlCol="0">
                <a:spAutoFit/>
              </a:bodyPr>
              <a:lstStyle/>
              <a:p>
                <a:r>
                  <a:rPr lang="en-US" sz="4400" b="1">
                    <a:solidFill>
                      <a:schemeClr val="tx1">
                        <a:lumMod val="65000"/>
                        <a:lumOff val="35000"/>
                      </a:schemeClr>
                    </a:solidFill>
                    <a:latin typeface="Montserrat" panose="02000505000000020004" pitchFamily="2" charset="0"/>
                  </a:rPr>
                  <a:t>04</a:t>
                </a:r>
                <a:endParaRPr lang="en-ID" sz="4400" b="1">
                  <a:solidFill>
                    <a:schemeClr val="tx1">
                      <a:lumMod val="65000"/>
                      <a:lumOff val="35000"/>
                    </a:schemeClr>
                  </a:solidFill>
                  <a:latin typeface="Montserrat" panose="02000505000000020004" pitchFamily="2" charset="0"/>
                </a:endParaRPr>
              </a:p>
            </p:txBody>
          </p:sp>
          <p:sp>
            <p:nvSpPr>
              <p:cNvPr id="83" name="TextBox 82">
                <a:extLst>
                  <a:ext uri="{FF2B5EF4-FFF2-40B4-BE49-F238E27FC236}">
                    <a16:creationId xmlns:a16="http://schemas.microsoft.com/office/drawing/2014/main" id="{ED0CC489-A42D-43BE-9DC4-291E1B735437}"/>
                  </a:ext>
                </a:extLst>
              </p:cNvPr>
              <p:cNvSpPr txBox="1"/>
              <p:nvPr/>
            </p:nvSpPr>
            <p:spPr>
              <a:xfrm>
                <a:off x="6410790" y="1011864"/>
                <a:ext cx="4038013" cy="922601"/>
              </a:xfrm>
              <a:prstGeom prst="rect">
                <a:avLst/>
              </a:prstGeom>
              <a:noFill/>
            </p:spPr>
            <p:txBody>
              <a:bodyPr wrap="square" rtlCol="0">
                <a:spAutoFit/>
              </a:bodyPr>
              <a:lstStyle/>
              <a:p>
                <a:pPr algn="just"/>
                <a:r>
                  <a:rPr lang="en-US" sz="1600" b="1" i="0" dirty="0">
                    <a:effectLst/>
                    <a:latin typeface="Söhne"/>
                  </a:rPr>
                  <a:t>Skill Gap Analysis:</a:t>
                </a:r>
                <a:r>
                  <a:rPr lang="en-US" sz="1600" b="0" i="0" dirty="0">
                    <a:solidFill>
                      <a:srgbClr val="0F0F0F"/>
                    </a:solidFill>
                    <a:effectLst/>
                    <a:latin typeface="Söhne"/>
                  </a:rPr>
                  <a:t> Incorporate a feature for skill gap analysis, helping employers understand areas where candidates may require additional training or development.</a:t>
                </a:r>
              </a:p>
            </p:txBody>
          </p:sp>
          <p:cxnSp>
            <p:nvCxnSpPr>
              <p:cNvPr id="84" name="Straight Connector 83">
                <a:extLst>
                  <a:ext uri="{FF2B5EF4-FFF2-40B4-BE49-F238E27FC236}">
                    <a16:creationId xmlns:a16="http://schemas.microsoft.com/office/drawing/2014/main" id="{982BF8D9-E20E-4FEB-BD98-1BDAA1C1FF22}"/>
                  </a:ext>
                </a:extLst>
              </p:cNvPr>
              <p:cNvCxnSpPr>
                <a:cxnSpLocks/>
              </p:cNvCxnSpPr>
              <p:nvPr/>
            </p:nvCxnSpPr>
            <p:spPr>
              <a:xfrm>
                <a:off x="6390121" y="1304992"/>
                <a:ext cx="0" cy="557784"/>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2A8238F6-C1C8-40E6-BE83-A155EDB33E21}"/>
                </a:ext>
              </a:extLst>
            </p:cNvPr>
            <p:cNvGrpSpPr/>
            <p:nvPr/>
          </p:nvGrpSpPr>
          <p:grpSpPr>
            <a:xfrm>
              <a:off x="6556162" y="2926215"/>
              <a:ext cx="5197740" cy="1142859"/>
              <a:chOff x="5292659" y="1028699"/>
              <a:chExt cx="5197740" cy="1142859"/>
            </a:xfrm>
          </p:grpSpPr>
          <p:sp>
            <p:nvSpPr>
              <p:cNvPr id="86" name="Rectangle 85">
                <a:extLst>
                  <a:ext uri="{FF2B5EF4-FFF2-40B4-BE49-F238E27FC236}">
                    <a16:creationId xmlns:a16="http://schemas.microsoft.com/office/drawing/2014/main" id="{D8766AF1-56CE-4F40-A590-9A0E66EAB5F7}"/>
                  </a:ext>
                </a:extLst>
              </p:cNvPr>
              <p:cNvSpPr/>
              <p:nvPr/>
            </p:nvSpPr>
            <p:spPr>
              <a:xfrm>
                <a:off x="5292659" y="1028699"/>
                <a:ext cx="5197740" cy="111036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87" name="!!title">
                <a:extLst>
                  <a:ext uri="{FF2B5EF4-FFF2-40B4-BE49-F238E27FC236}">
                    <a16:creationId xmlns:a16="http://schemas.microsoft.com/office/drawing/2014/main" id="{7870190F-27E5-430C-820F-A3F762A81AE0}"/>
                  </a:ext>
                </a:extLst>
              </p:cNvPr>
              <p:cNvSpPr txBox="1"/>
              <p:nvPr/>
            </p:nvSpPr>
            <p:spPr>
              <a:xfrm>
                <a:off x="5364006" y="1199164"/>
                <a:ext cx="907835" cy="769441"/>
              </a:xfrm>
              <a:prstGeom prst="rect">
                <a:avLst/>
              </a:prstGeom>
              <a:noFill/>
            </p:spPr>
            <p:txBody>
              <a:bodyPr wrap="square" rtlCol="0">
                <a:spAutoFit/>
              </a:bodyPr>
              <a:lstStyle/>
              <a:p>
                <a:r>
                  <a:rPr lang="en-US" sz="4400" b="1">
                    <a:solidFill>
                      <a:schemeClr val="tx1">
                        <a:lumMod val="65000"/>
                        <a:lumOff val="35000"/>
                      </a:schemeClr>
                    </a:solidFill>
                    <a:latin typeface="Montserrat" panose="02000505000000020004" pitchFamily="2" charset="0"/>
                  </a:rPr>
                  <a:t>03</a:t>
                </a:r>
                <a:endParaRPr lang="en-ID" sz="4400" b="1">
                  <a:solidFill>
                    <a:schemeClr val="tx1">
                      <a:lumMod val="65000"/>
                      <a:lumOff val="35000"/>
                    </a:schemeClr>
                  </a:solidFill>
                  <a:latin typeface="Montserrat" panose="02000505000000020004" pitchFamily="2" charset="0"/>
                </a:endParaRPr>
              </a:p>
            </p:txBody>
          </p:sp>
          <p:sp>
            <p:nvSpPr>
              <p:cNvPr id="88" name="TextBox 87">
                <a:extLst>
                  <a:ext uri="{FF2B5EF4-FFF2-40B4-BE49-F238E27FC236}">
                    <a16:creationId xmlns:a16="http://schemas.microsoft.com/office/drawing/2014/main" id="{FC3ADC8E-265A-46F2-83C9-55A30DDA3F89}"/>
                  </a:ext>
                </a:extLst>
              </p:cNvPr>
              <p:cNvSpPr txBox="1"/>
              <p:nvPr/>
            </p:nvSpPr>
            <p:spPr>
              <a:xfrm>
                <a:off x="6381625" y="1038076"/>
                <a:ext cx="3998988" cy="1133482"/>
              </a:xfrm>
              <a:prstGeom prst="rect">
                <a:avLst/>
              </a:prstGeom>
              <a:noFill/>
            </p:spPr>
            <p:txBody>
              <a:bodyPr wrap="square" rtlCol="0">
                <a:spAutoFit/>
              </a:bodyPr>
              <a:lstStyle/>
              <a:p>
                <a:pPr algn="just"/>
                <a:r>
                  <a:rPr lang="en-US" sz="1600" b="1" i="0" dirty="0">
                    <a:effectLst/>
                    <a:latin typeface="Söhne"/>
                  </a:rPr>
                  <a:t>Subjectivity in Job Matching: </a:t>
                </a:r>
                <a:r>
                  <a:rPr lang="en-US" sz="1600" b="0" i="0" dirty="0">
                    <a:solidFill>
                      <a:srgbClr val="0F0F0F"/>
                    </a:solidFill>
                    <a:effectLst/>
                    <a:latin typeface="Söhne"/>
                  </a:rPr>
                  <a:t>The subjective nature of job matching often results in mismatches between candidate skills and job requirements. A more objective and data-driven approach is needed.</a:t>
                </a:r>
                <a:endParaRPr lang="en-US" sz="1600" dirty="0"/>
              </a:p>
            </p:txBody>
          </p:sp>
          <p:cxnSp>
            <p:nvCxnSpPr>
              <p:cNvPr id="89" name="Straight Connector 88">
                <a:extLst>
                  <a:ext uri="{FF2B5EF4-FFF2-40B4-BE49-F238E27FC236}">
                    <a16:creationId xmlns:a16="http://schemas.microsoft.com/office/drawing/2014/main" id="{37D1E09C-7ABD-47C7-BA06-BC426D04D0B0}"/>
                  </a:ext>
                </a:extLst>
              </p:cNvPr>
              <p:cNvCxnSpPr>
                <a:cxnSpLocks/>
              </p:cNvCxnSpPr>
              <p:nvPr/>
            </p:nvCxnSpPr>
            <p:spPr>
              <a:xfrm>
                <a:off x="6341491" y="1304992"/>
                <a:ext cx="0" cy="557784"/>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pic>
        <p:nvPicPr>
          <p:cNvPr id="5" name="Picture 4">
            <a:extLst>
              <a:ext uri="{FF2B5EF4-FFF2-40B4-BE49-F238E27FC236}">
                <a16:creationId xmlns:a16="http://schemas.microsoft.com/office/drawing/2014/main" id="{FC60765E-E8C4-7742-699B-953F7C01C221}"/>
              </a:ext>
            </a:extLst>
          </p:cNvPr>
          <p:cNvPicPr>
            <a:picLocks noChangeAspect="1"/>
          </p:cNvPicPr>
          <p:nvPr/>
        </p:nvPicPr>
        <p:blipFill>
          <a:blip r:embed="rId2"/>
          <a:stretch>
            <a:fillRect/>
          </a:stretch>
        </p:blipFill>
        <p:spPr>
          <a:xfrm>
            <a:off x="10845927" y="71599"/>
            <a:ext cx="757232" cy="1196071"/>
          </a:xfrm>
          <a:prstGeom prst="rect">
            <a:avLst/>
          </a:prstGeom>
        </p:spPr>
      </p:pic>
      <p:sp>
        <p:nvSpPr>
          <p:cNvPr id="7" name="TextBox 6">
            <a:extLst>
              <a:ext uri="{FF2B5EF4-FFF2-40B4-BE49-F238E27FC236}">
                <a16:creationId xmlns:a16="http://schemas.microsoft.com/office/drawing/2014/main" id="{78B9B97E-AA57-0281-5865-60F8C0931527}"/>
              </a:ext>
            </a:extLst>
          </p:cNvPr>
          <p:cNvSpPr txBox="1"/>
          <p:nvPr/>
        </p:nvSpPr>
        <p:spPr>
          <a:xfrm>
            <a:off x="11694167" y="6374693"/>
            <a:ext cx="398603" cy="369332"/>
          </a:xfrm>
          <a:prstGeom prst="rect">
            <a:avLst/>
          </a:prstGeom>
          <a:noFill/>
        </p:spPr>
        <p:txBody>
          <a:bodyPr wrap="square" rtlCol="0">
            <a:spAutoFit/>
          </a:bodyPr>
          <a:lstStyle/>
          <a:p>
            <a:r>
              <a:rPr lang="en-IN" dirty="0"/>
              <a:t>4</a:t>
            </a:r>
          </a:p>
        </p:txBody>
      </p:sp>
    </p:spTree>
    <p:extLst>
      <p:ext uri="{BB962C8B-B14F-4D97-AF65-F5344CB8AC3E}">
        <p14:creationId xmlns:p14="http://schemas.microsoft.com/office/powerpoint/2010/main" val="2732474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aphic 16" descr="A grid with small circles">
            <a:extLst>
              <a:ext uri="{FF2B5EF4-FFF2-40B4-BE49-F238E27FC236}">
                <a16:creationId xmlns:a16="http://schemas.microsoft.com/office/drawing/2014/main" id="{6D08A2AB-0DE9-4BF7-8B6F-D63EAEF10ED7}"/>
              </a:ext>
            </a:extLst>
          </p:cNvPr>
          <p:cNvGrpSpPr/>
          <p:nvPr/>
        </p:nvGrpSpPr>
        <p:grpSpPr>
          <a:xfrm>
            <a:off x="4137585" y="-141697"/>
            <a:ext cx="2848293" cy="2534781"/>
            <a:chOff x="2539344" y="1070021"/>
            <a:chExt cx="4114778" cy="3661864"/>
          </a:xfrm>
          <a:solidFill>
            <a:schemeClr val="bg1">
              <a:lumMod val="85000"/>
            </a:schemeClr>
          </a:solidFill>
        </p:grpSpPr>
        <p:sp>
          <p:nvSpPr>
            <p:cNvPr id="40" name="Freeform: Shape 39">
              <a:extLst>
                <a:ext uri="{FF2B5EF4-FFF2-40B4-BE49-F238E27FC236}">
                  <a16:creationId xmlns:a16="http://schemas.microsoft.com/office/drawing/2014/main" id="{6FA9200E-B900-492C-96F5-E0CA45758FD7}"/>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1" name="Freeform: Shape 40">
              <a:extLst>
                <a:ext uri="{FF2B5EF4-FFF2-40B4-BE49-F238E27FC236}">
                  <a16:creationId xmlns:a16="http://schemas.microsoft.com/office/drawing/2014/main" id="{FE7CC49B-6495-4F7D-8F9D-6E3D5A53A3F6}"/>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grpFill/>
            <a:ln w="7144" cap="flat">
              <a:noFill/>
              <a:prstDash val="solid"/>
              <a:miter/>
            </a:ln>
          </p:spPr>
          <p:txBody>
            <a:bodyPr rtlCol="0" anchor="ctr"/>
            <a:lstStyle/>
            <a:p>
              <a:endParaRPr lang="en-ID"/>
            </a:p>
          </p:txBody>
        </p:sp>
        <p:sp>
          <p:nvSpPr>
            <p:cNvPr id="42" name="Freeform: Shape 41">
              <a:extLst>
                <a:ext uri="{FF2B5EF4-FFF2-40B4-BE49-F238E27FC236}">
                  <a16:creationId xmlns:a16="http://schemas.microsoft.com/office/drawing/2014/main" id="{990C5943-A6D4-4C4B-9EDF-DEEEB54781E2}"/>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3" name="Freeform: Shape 42">
              <a:extLst>
                <a:ext uri="{FF2B5EF4-FFF2-40B4-BE49-F238E27FC236}">
                  <a16:creationId xmlns:a16="http://schemas.microsoft.com/office/drawing/2014/main" id="{0AC55F1D-8F48-4BA0-9786-42B245E90BC5}"/>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grpFill/>
            <a:ln w="7144" cap="flat">
              <a:noFill/>
              <a:prstDash val="solid"/>
              <a:miter/>
            </a:ln>
          </p:spPr>
          <p:txBody>
            <a:bodyPr rtlCol="0" anchor="ctr"/>
            <a:lstStyle/>
            <a:p>
              <a:endParaRPr lang="en-ID"/>
            </a:p>
          </p:txBody>
        </p:sp>
        <p:sp>
          <p:nvSpPr>
            <p:cNvPr id="44" name="Freeform: Shape 43">
              <a:extLst>
                <a:ext uri="{FF2B5EF4-FFF2-40B4-BE49-F238E27FC236}">
                  <a16:creationId xmlns:a16="http://schemas.microsoft.com/office/drawing/2014/main" id="{C0E0FA02-77E7-4657-8C99-81D92D5F3EB6}"/>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grpFill/>
            <a:ln w="7144" cap="flat">
              <a:noFill/>
              <a:prstDash val="solid"/>
              <a:miter/>
            </a:ln>
          </p:spPr>
          <p:txBody>
            <a:bodyPr rtlCol="0" anchor="ctr"/>
            <a:lstStyle/>
            <a:p>
              <a:endParaRPr lang="en-ID"/>
            </a:p>
          </p:txBody>
        </p:sp>
        <p:sp>
          <p:nvSpPr>
            <p:cNvPr id="45" name="Freeform: Shape 44">
              <a:extLst>
                <a:ext uri="{FF2B5EF4-FFF2-40B4-BE49-F238E27FC236}">
                  <a16:creationId xmlns:a16="http://schemas.microsoft.com/office/drawing/2014/main" id="{C1F8EB02-7E1E-4B97-8772-B43778DC903B}"/>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6" name="Freeform: Shape 45">
              <a:extLst>
                <a:ext uri="{FF2B5EF4-FFF2-40B4-BE49-F238E27FC236}">
                  <a16:creationId xmlns:a16="http://schemas.microsoft.com/office/drawing/2014/main" id="{CB6CF80E-F11F-42BA-A5E0-260B9EEFAC49}"/>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7" name="Freeform: Shape 46">
              <a:extLst>
                <a:ext uri="{FF2B5EF4-FFF2-40B4-BE49-F238E27FC236}">
                  <a16:creationId xmlns:a16="http://schemas.microsoft.com/office/drawing/2014/main" id="{224F8BFB-8F98-41CF-A312-56EA156F2BAF}"/>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48" name="Freeform: Shape 47">
              <a:extLst>
                <a:ext uri="{FF2B5EF4-FFF2-40B4-BE49-F238E27FC236}">
                  <a16:creationId xmlns:a16="http://schemas.microsoft.com/office/drawing/2014/main" id="{1F30AA08-929A-4935-844B-6E363568FFBE}"/>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grpFill/>
            <a:ln w="7144" cap="flat">
              <a:noFill/>
              <a:prstDash val="solid"/>
              <a:miter/>
            </a:ln>
          </p:spPr>
          <p:txBody>
            <a:bodyPr rtlCol="0" anchor="ctr"/>
            <a:lstStyle/>
            <a:p>
              <a:endParaRPr lang="en-ID"/>
            </a:p>
          </p:txBody>
        </p:sp>
        <p:sp>
          <p:nvSpPr>
            <p:cNvPr id="49" name="Freeform: Shape 48">
              <a:extLst>
                <a:ext uri="{FF2B5EF4-FFF2-40B4-BE49-F238E27FC236}">
                  <a16:creationId xmlns:a16="http://schemas.microsoft.com/office/drawing/2014/main" id="{9D86889B-AA1B-4E1D-889E-50CAB1E0685F}"/>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grpFill/>
            <a:ln w="7144" cap="flat">
              <a:noFill/>
              <a:prstDash val="solid"/>
              <a:miter/>
            </a:ln>
          </p:spPr>
          <p:txBody>
            <a:bodyPr rtlCol="0" anchor="ctr"/>
            <a:lstStyle/>
            <a:p>
              <a:endParaRPr lang="en-ID"/>
            </a:p>
          </p:txBody>
        </p:sp>
        <p:sp>
          <p:nvSpPr>
            <p:cNvPr id="50" name="Freeform: Shape 49">
              <a:extLst>
                <a:ext uri="{FF2B5EF4-FFF2-40B4-BE49-F238E27FC236}">
                  <a16:creationId xmlns:a16="http://schemas.microsoft.com/office/drawing/2014/main" id="{77B54C7D-C6DB-4481-A41F-C4AD6153AB1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grpFill/>
            <a:ln w="7144" cap="flat">
              <a:noFill/>
              <a:prstDash val="solid"/>
              <a:miter/>
            </a:ln>
          </p:spPr>
          <p:txBody>
            <a:bodyPr rtlCol="0" anchor="ctr"/>
            <a:lstStyle/>
            <a:p>
              <a:endParaRPr lang="en-ID"/>
            </a:p>
          </p:txBody>
        </p:sp>
        <p:sp>
          <p:nvSpPr>
            <p:cNvPr id="51" name="Freeform: Shape 50">
              <a:extLst>
                <a:ext uri="{FF2B5EF4-FFF2-40B4-BE49-F238E27FC236}">
                  <a16:creationId xmlns:a16="http://schemas.microsoft.com/office/drawing/2014/main" id="{6614DA55-EBC8-41DA-A8BF-922968E5D87A}"/>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grp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BAF68A83-26AC-4892-AD74-234BA92D2D1C}"/>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50AF3510-E9A8-43E0-88E6-49FA2EBC11F3}"/>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7B7F1F75-1300-4C10-B67E-C405363C8A7E}"/>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grp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72927561-9F27-479F-AC1A-2806EEA13EA4}"/>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grp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EA79E5C-BB35-4801-AA14-F2153CF781C8}"/>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grp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E0BD05AB-FF42-49FD-A7AD-102F80E21AB3}"/>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grp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E5191AE9-1F1C-442B-BB26-E5076434D69C}"/>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grp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EC43FE58-8056-4ED0-8A3D-A151C434DBA1}"/>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grp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E11469A8-C4C0-4A6D-AA63-5DCCEC021373}"/>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grp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36905DE8-EE21-4F4F-8E68-AFFFA4363594}"/>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grp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24063988-5102-44C5-8D4E-A172E4B135E1}"/>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grp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3B137A6-2411-447A-8334-1D717A132B4E}"/>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grp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38AB14BD-BABB-495F-AE20-1E9FE0A4DCC3}"/>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grpFill/>
            <a:ln w="7144" cap="flat">
              <a:noFill/>
              <a:prstDash val="solid"/>
              <a:miter/>
            </a:ln>
          </p:spPr>
          <p:txBody>
            <a:bodyPr rtlCol="0" anchor="ctr"/>
            <a:lstStyle/>
            <a:p>
              <a:endParaRPr lang="en-ID"/>
            </a:p>
          </p:txBody>
        </p:sp>
      </p:grpSp>
      <p:sp>
        <p:nvSpPr>
          <p:cNvPr id="2" name="Right Triangle 1">
            <a:extLst>
              <a:ext uri="{FF2B5EF4-FFF2-40B4-BE49-F238E27FC236}">
                <a16:creationId xmlns:a16="http://schemas.microsoft.com/office/drawing/2014/main" id="{6F863398-E3B7-43F1-BE5F-B67E1DB67A68}"/>
              </a:ext>
            </a:extLst>
          </p:cNvPr>
          <p:cNvSpPr/>
          <p:nvPr/>
        </p:nvSpPr>
        <p:spPr>
          <a:xfrm>
            <a:off x="0" y="5179325"/>
            <a:ext cx="1678675" cy="1678675"/>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title">
            <a:extLst>
              <a:ext uri="{FF2B5EF4-FFF2-40B4-BE49-F238E27FC236}">
                <a16:creationId xmlns:a16="http://schemas.microsoft.com/office/drawing/2014/main" id="{32D1E0E2-DEED-4098-A69A-1EABEC405D0B}"/>
              </a:ext>
            </a:extLst>
          </p:cNvPr>
          <p:cNvSpPr txBox="1"/>
          <p:nvPr/>
        </p:nvSpPr>
        <p:spPr>
          <a:xfrm>
            <a:off x="469761" y="635227"/>
            <a:ext cx="4755372" cy="1569660"/>
          </a:xfrm>
          <a:prstGeom prst="rect">
            <a:avLst/>
          </a:prstGeom>
          <a:noFill/>
        </p:spPr>
        <p:txBody>
          <a:bodyPr wrap="square" rtlCol="0">
            <a:spAutoFit/>
          </a:bodyPr>
          <a:lstStyle/>
          <a:p>
            <a:r>
              <a:rPr lang="en-US" sz="4800" b="1" dirty="0">
                <a:solidFill>
                  <a:schemeClr val="tx1">
                    <a:lumMod val="95000"/>
                    <a:lumOff val="5000"/>
                  </a:schemeClr>
                </a:solidFill>
                <a:latin typeface="Montserrat" panose="02000505000000020004" pitchFamily="2" charset="0"/>
              </a:rPr>
              <a:t>Our</a:t>
            </a:r>
          </a:p>
          <a:p>
            <a:r>
              <a:rPr lang="en-ID" sz="4800" b="1" dirty="0">
                <a:solidFill>
                  <a:schemeClr val="accent1"/>
                </a:solidFill>
                <a:latin typeface="Montserrat" panose="02000505000000020004" pitchFamily="2" charset="0"/>
              </a:rPr>
              <a:t>Approach</a:t>
            </a:r>
          </a:p>
        </p:txBody>
      </p:sp>
      <p:grpSp>
        <p:nvGrpSpPr>
          <p:cNvPr id="25" name="Group 24">
            <a:extLst>
              <a:ext uri="{FF2B5EF4-FFF2-40B4-BE49-F238E27FC236}">
                <a16:creationId xmlns:a16="http://schemas.microsoft.com/office/drawing/2014/main" id="{DBF27551-1239-4BA4-87EB-C1052AF7BC77}"/>
              </a:ext>
            </a:extLst>
          </p:cNvPr>
          <p:cNvGrpSpPr/>
          <p:nvPr/>
        </p:nvGrpSpPr>
        <p:grpSpPr>
          <a:xfrm>
            <a:off x="4772817" y="576385"/>
            <a:ext cx="5946279" cy="1110369"/>
            <a:chOff x="5292659" y="1028700"/>
            <a:chExt cx="5946279" cy="1110369"/>
          </a:xfrm>
        </p:grpSpPr>
        <p:sp>
          <p:nvSpPr>
            <p:cNvPr id="5" name="Rectangle 4">
              <a:extLst>
                <a:ext uri="{FF2B5EF4-FFF2-40B4-BE49-F238E27FC236}">
                  <a16:creationId xmlns:a16="http://schemas.microsoft.com/office/drawing/2014/main" id="{C1B13B31-397D-4C3C-968D-73A0BB19944D}"/>
                </a:ext>
              </a:extLst>
            </p:cNvPr>
            <p:cNvSpPr/>
            <p:nvPr/>
          </p:nvSpPr>
          <p:spPr>
            <a:xfrm>
              <a:off x="5292659" y="1028700"/>
              <a:ext cx="5867177" cy="1110369"/>
            </a:xfrm>
            <a:prstGeom prst="rect">
              <a:avLst/>
            </a:prstGeom>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9" name="!!title">
              <a:extLst>
                <a:ext uri="{FF2B5EF4-FFF2-40B4-BE49-F238E27FC236}">
                  <a16:creationId xmlns:a16="http://schemas.microsoft.com/office/drawing/2014/main" id="{0D90C988-CC81-4209-977E-1631314C7AD6}"/>
                </a:ext>
              </a:extLst>
            </p:cNvPr>
            <p:cNvSpPr txBox="1"/>
            <p:nvPr/>
          </p:nvSpPr>
          <p:spPr>
            <a:xfrm>
              <a:off x="5364007" y="1199164"/>
              <a:ext cx="845724" cy="769441"/>
            </a:xfrm>
            <a:prstGeom prst="rect">
              <a:avLst/>
            </a:prstGeom>
            <a:noFill/>
          </p:spPr>
          <p:txBody>
            <a:bodyPr wrap="square" rtlCol="0">
              <a:spAutoFit/>
            </a:bodyPr>
            <a:lstStyle/>
            <a:p>
              <a:r>
                <a:rPr lang="en-US" sz="4400" b="1">
                  <a:solidFill>
                    <a:schemeClr val="bg1"/>
                  </a:solidFill>
                  <a:latin typeface="Montserrat" panose="02000505000000020004" pitchFamily="2" charset="0"/>
                </a:rPr>
                <a:t>01</a:t>
              </a:r>
              <a:endParaRPr lang="en-ID" sz="4400" b="1">
                <a:solidFill>
                  <a:schemeClr val="bg1"/>
                </a:solidFill>
                <a:latin typeface="Montserrat" panose="02000505000000020004" pitchFamily="2" charset="0"/>
              </a:endParaRPr>
            </a:p>
          </p:txBody>
        </p:sp>
        <p:sp>
          <p:nvSpPr>
            <p:cNvPr id="10" name="TextBox 9">
              <a:extLst>
                <a:ext uri="{FF2B5EF4-FFF2-40B4-BE49-F238E27FC236}">
                  <a16:creationId xmlns:a16="http://schemas.microsoft.com/office/drawing/2014/main" id="{56044A55-F648-47F8-B018-44C160964CE7}"/>
                </a:ext>
              </a:extLst>
            </p:cNvPr>
            <p:cNvSpPr txBox="1"/>
            <p:nvPr/>
          </p:nvSpPr>
          <p:spPr>
            <a:xfrm>
              <a:off x="6294550" y="1156886"/>
              <a:ext cx="4944388" cy="830997"/>
            </a:xfrm>
            <a:prstGeom prst="rect">
              <a:avLst/>
            </a:prstGeom>
            <a:noFill/>
          </p:spPr>
          <p:txBody>
            <a:bodyPr wrap="square" rtlCol="0">
              <a:spAutoFit/>
            </a:bodyPr>
            <a:lstStyle/>
            <a:p>
              <a:r>
                <a:rPr lang="en-US" sz="1600" b="0" i="0" dirty="0">
                  <a:solidFill>
                    <a:schemeClr val="bg1"/>
                  </a:solidFill>
                  <a:effectLst/>
                  <a:latin typeface="Söhne"/>
                </a:rPr>
                <a:t>We gather diverse resumes, use NLP for cleansing and standardization, design an efficient ANN, and train it on labeled data for optimal screening.</a:t>
              </a:r>
              <a:endParaRPr lang="en-US" sz="1600" dirty="0">
                <a:solidFill>
                  <a:schemeClr val="bg1"/>
                </a:solidFill>
              </a:endParaRPr>
            </a:p>
          </p:txBody>
        </p:sp>
        <p:cxnSp>
          <p:nvCxnSpPr>
            <p:cNvPr id="12" name="Straight Connector 11">
              <a:extLst>
                <a:ext uri="{FF2B5EF4-FFF2-40B4-BE49-F238E27FC236}">
                  <a16:creationId xmlns:a16="http://schemas.microsoft.com/office/drawing/2014/main" id="{45DA3FAC-43DF-4F22-A95F-062918F71FAF}"/>
                </a:ext>
              </a:extLst>
            </p:cNvPr>
            <p:cNvCxnSpPr>
              <a:cxnSpLocks/>
            </p:cNvCxnSpPr>
            <p:nvPr/>
          </p:nvCxnSpPr>
          <p:spPr>
            <a:xfrm>
              <a:off x="6244647" y="1304992"/>
              <a:ext cx="0" cy="55778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6359D243-298B-4559-BD7B-3BD11F3B56FD}"/>
              </a:ext>
            </a:extLst>
          </p:cNvPr>
          <p:cNvGrpSpPr/>
          <p:nvPr/>
        </p:nvGrpSpPr>
        <p:grpSpPr>
          <a:xfrm>
            <a:off x="5115699" y="2215991"/>
            <a:ext cx="5867177" cy="1114620"/>
            <a:chOff x="5292659" y="1028700"/>
            <a:chExt cx="5867177" cy="1114620"/>
          </a:xfrm>
        </p:grpSpPr>
        <p:sp>
          <p:nvSpPr>
            <p:cNvPr id="27" name="Rectangle 26">
              <a:extLst>
                <a:ext uri="{FF2B5EF4-FFF2-40B4-BE49-F238E27FC236}">
                  <a16:creationId xmlns:a16="http://schemas.microsoft.com/office/drawing/2014/main" id="{1E2512C8-DCBA-46FE-86FD-414F4699674F}"/>
                </a:ext>
              </a:extLst>
            </p:cNvPr>
            <p:cNvSpPr/>
            <p:nvPr/>
          </p:nvSpPr>
          <p:spPr>
            <a:xfrm>
              <a:off x="5292659" y="1028700"/>
              <a:ext cx="5867177" cy="111036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1">
                    <a:lumMod val="65000"/>
                    <a:lumOff val="35000"/>
                  </a:schemeClr>
                </a:solidFill>
              </a:endParaRPr>
            </a:p>
          </p:txBody>
        </p:sp>
        <p:sp>
          <p:nvSpPr>
            <p:cNvPr id="28" name="!!title">
              <a:extLst>
                <a:ext uri="{FF2B5EF4-FFF2-40B4-BE49-F238E27FC236}">
                  <a16:creationId xmlns:a16="http://schemas.microsoft.com/office/drawing/2014/main" id="{9FDA24B6-C787-417A-906D-2E388F4D2DAA}"/>
                </a:ext>
              </a:extLst>
            </p:cNvPr>
            <p:cNvSpPr txBox="1"/>
            <p:nvPr/>
          </p:nvSpPr>
          <p:spPr>
            <a:xfrm>
              <a:off x="5364007" y="1199164"/>
              <a:ext cx="951988" cy="769441"/>
            </a:xfrm>
            <a:prstGeom prst="rect">
              <a:avLst/>
            </a:prstGeom>
            <a:noFill/>
          </p:spPr>
          <p:txBody>
            <a:bodyPr wrap="square" rtlCol="0">
              <a:spAutoFit/>
            </a:bodyPr>
            <a:lstStyle/>
            <a:p>
              <a:r>
                <a:rPr lang="en-US" sz="4400" b="1" dirty="0">
                  <a:solidFill>
                    <a:schemeClr val="tx1">
                      <a:lumMod val="65000"/>
                      <a:lumOff val="35000"/>
                    </a:schemeClr>
                  </a:solidFill>
                  <a:latin typeface="Montserrat" panose="02000505000000020004" pitchFamily="2" charset="0"/>
                </a:rPr>
                <a:t>02</a:t>
              </a:r>
              <a:endParaRPr lang="en-ID" sz="4400" b="1" dirty="0">
                <a:solidFill>
                  <a:schemeClr val="tx1">
                    <a:lumMod val="65000"/>
                    <a:lumOff val="35000"/>
                  </a:schemeClr>
                </a:solidFill>
                <a:latin typeface="Montserrat" panose="02000505000000020004" pitchFamily="2" charset="0"/>
              </a:endParaRPr>
            </a:p>
          </p:txBody>
        </p:sp>
        <p:sp>
          <p:nvSpPr>
            <p:cNvPr id="29" name="TextBox 28">
              <a:extLst>
                <a:ext uri="{FF2B5EF4-FFF2-40B4-BE49-F238E27FC236}">
                  <a16:creationId xmlns:a16="http://schemas.microsoft.com/office/drawing/2014/main" id="{FDDC0E4E-B322-42DB-A5FD-29B0AC045958}"/>
                </a:ext>
              </a:extLst>
            </p:cNvPr>
            <p:cNvSpPr txBox="1"/>
            <p:nvPr/>
          </p:nvSpPr>
          <p:spPr>
            <a:xfrm>
              <a:off x="6453862" y="1066102"/>
              <a:ext cx="4493980" cy="1077218"/>
            </a:xfrm>
            <a:prstGeom prst="rect">
              <a:avLst/>
            </a:prstGeom>
            <a:noFill/>
          </p:spPr>
          <p:txBody>
            <a:bodyPr wrap="square" rtlCol="0">
              <a:spAutoFit/>
            </a:bodyPr>
            <a:lstStyle/>
            <a:p>
              <a:pPr algn="just"/>
              <a:r>
                <a:rPr lang="en-US" sz="1600" b="0" i="0" dirty="0">
                  <a:solidFill>
                    <a:srgbClr val="0F0F0F"/>
                  </a:solidFill>
                  <a:effectLst/>
                  <a:latin typeface="Söhne"/>
                </a:rPr>
                <a:t>Integrate ANN for real-time screening, optimize latency. Prioritize transparency, establish feedback loops for continuous improvement based on user input and evolving needs.</a:t>
              </a:r>
              <a:endParaRPr lang="en-US" sz="1600" dirty="0"/>
            </a:p>
          </p:txBody>
        </p:sp>
        <p:cxnSp>
          <p:nvCxnSpPr>
            <p:cNvPr id="30" name="Straight Connector 29">
              <a:extLst>
                <a:ext uri="{FF2B5EF4-FFF2-40B4-BE49-F238E27FC236}">
                  <a16:creationId xmlns:a16="http://schemas.microsoft.com/office/drawing/2014/main" id="{8F5D8CC8-57D2-4BAE-B522-6003C138A4F4}"/>
                </a:ext>
              </a:extLst>
            </p:cNvPr>
            <p:cNvCxnSpPr>
              <a:cxnSpLocks/>
            </p:cNvCxnSpPr>
            <p:nvPr/>
          </p:nvCxnSpPr>
          <p:spPr>
            <a:xfrm>
              <a:off x="6390121" y="1304992"/>
              <a:ext cx="0" cy="557784"/>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2690FCCD-F727-4AA0-A623-47387A839830}"/>
              </a:ext>
            </a:extLst>
          </p:cNvPr>
          <p:cNvGrpSpPr/>
          <p:nvPr/>
        </p:nvGrpSpPr>
        <p:grpSpPr>
          <a:xfrm>
            <a:off x="5394960" y="3836902"/>
            <a:ext cx="5867177" cy="1110369"/>
            <a:chOff x="5292659" y="1028700"/>
            <a:chExt cx="5867177" cy="1110369"/>
          </a:xfrm>
        </p:grpSpPr>
        <p:sp>
          <p:nvSpPr>
            <p:cNvPr id="32" name="Rectangle 31">
              <a:extLst>
                <a:ext uri="{FF2B5EF4-FFF2-40B4-BE49-F238E27FC236}">
                  <a16:creationId xmlns:a16="http://schemas.microsoft.com/office/drawing/2014/main" id="{6AABA72D-D9C9-427E-BF41-2C2B2BD2CA9A}"/>
                </a:ext>
              </a:extLst>
            </p:cNvPr>
            <p:cNvSpPr/>
            <p:nvPr/>
          </p:nvSpPr>
          <p:spPr>
            <a:xfrm>
              <a:off x="5292659" y="1028700"/>
              <a:ext cx="5867177" cy="111036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b="1">
                <a:solidFill>
                  <a:schemeClr val="tx1">
                    <a:lumMod val="65000"/>
                    <a:lumOff val="35000"/>
                  </a:schemeClr>
                </a:solidFill>
              </a:endParaRPr>
            </a:p>
          </p:txBody>
        </p:sp>
        <p:sp>
          <p:nvSpPr>
            <p:cNvPr id="33" name="!!title">
              <a:extLst>
                <a:ext uri="{FF2B5EF4-FFF2-40B4-BE49-F238E27FC236}">
                  <a16:creationId xmlns:a16="http://schemas.microsoft.com/office/drawing/2014/main" id="{DA9761F6-5B42-4B8F-801F-F4A75042ACAE}"/>
                </a:ext>
              </a:extLst>
            </p:cNvPr>
            <p:cNvSpPr txBox="1"/>
            <p:nvPr/>
          </p:nvSpPr>
          <p:spPr>
            <a:xfrm>
              <a:off x="5364006" y="1199164"/>
              <a:ext cx="973199" cy="769441"/>
            </a:xfrm>
            <a:prstGeom prst="rect">
              <a:avLst/>
            </a:prstGeom>
            <a:noFill/>
          </p:spPr>
          <p:txBody>
            <a:bodyPr wrap="square" rtlCol="0">
              <a:spAutoFit/>
            </a:bodyPr>
            <a:lstStyle/>
            <a:p>
              <a:r>
                <a:rPr lang="en-US" sz="4400" b="1">
                  <a:solidFill>
                    <a:schemeClr val="tx1">
                      <a:lumMod val="65000"/>
                      <a:lumOff val="35000"/>
                    </a:schemeClr>
                  </a:solidFill>
                  <a:latin typeface="Montserrat" panose="02000505000000020004" pitchFamily="2" charset="0"/>
                </a:rPr>
                <a:t>03</a:t>
              </a:r>
              <a:endParaRPr lang="en-ID" sz="4400" b="1">
                <a:solidFill>
                  <a:schemeClr val="tx1">
                    <a:lumMod val="65000"/>
                    <a:lumOff val="35000"/>
                  </a:schemeClr>
                </a:solidFill>
                <a:latin typeface="Montserrat" panose="02000505000000020004" pitchFamily="2" charset="0"/>
              </a:endParaRPr>
            </a:p>
          </p:txBody>
        </p:sp>
        <p:sp>
          <p:nvSpPr>
            <p:cNvPr id="34" name="TextBox 33">
              <a:extLst>
                <a:ext uri="{FF2B5EF4-FFF2-40B4-BE49-F238E27FC236}">
                  <a16:creationId xmlns:a16="http://schemas.microsoft.com/office/drawing/2014/main" id="{64E89135-3F53-423D-99B5-060F8925C5C4}"/>
                </a:ext>
              </a:extLst>
            </p:cNvPr>
            <p:cNvSpPr txBox="1"/>
            <p:nvPr/>
          </p:nvSpPr>
          <p:spPr>
            <a:xfrm>
              <a:off x="6395638" y="1061851"/>
              <a:ext cx="4607315" cy="1077218"/>
            </a:xfrm>
            <a:prstGeom prst="rect">
              <a:avLst/>
            </a:prstGeom>
            <a:noFill/>
          </p:spPr>
          <p:txBody>
            <a:bodyPr wrap="square" rtlCol="0">
              <a:spAutoFit/>
            </a:bodyPr>
            <a:lstStyle/>
            <a:p>
              <a:pPr algn="just"/>
              <a:r>
                <a:rPr lang="en-US" sz="1600" b="0" i="0" dirty="0">
                  <a:solidFill>
                    <a:srgbClr val="0F0F0F"/>
                  </a:solidFill>
                  <a:effectLst/>
                  <a:latin typeface="Söhne"/>
                </a:rPr>
                <a:t>Design and implement an intuitive GUI that facilitates seamless user interaction. Users input parameters, initiate predictions, and receive results, enhancing the accessibility and user experience.</a:t>
              </a:r>
              <a:endParaRPr lang="en-US" sz="1600" dirty="0"/>
            </a:p>
          </p:txBody>
        </p:sp>
        <p:cxnSp>
          <p:nvCxnSpPr>
            <p:cNvPr id="35" name="Straight Connector 34">
              <a:extLst>
                <a:ext uri="{FF2B5EF4-FFF2-40B4-BE49-F238E27FC236}">
                  <a16:creationId xmlns:a16="http://schemas.microsoft.com/office/drawing/2014/main" id="{92CF0A8E-EABE-419B-9264-6B38A043891E}"/>
                </a:ext>
              </a:extLst>
            </p:cNvPr>
            <p:cNvCxnSpPr>
              <a:cxnSpLocks/>
            </p:cNvCxnSpPr>
            <p:nvPr/>
          </p:nvCxnSpPr>
          <p:spPr>
            <a:xfrm>
              <a:off x="6338166" y="1304992"/>
              <a:ext cx="0" cy="557784"/>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36" name="TextBox 35">
            <a:extLst>
              <a:ext uri="{FF2B5EF4-FFF2-40B4-BE49-F238E27FC236}">
                <a16:creationId xmlns:a16="http://schemas.microsoft.com/office/drawing/2014/main" id="{7536D3E1-B6FF-45CC-A792-72FCD3EB5F27}"/>
              </a:ext>
            </a:extLst>
          </p:cNvPr>
          <p:cNvSpPr txBox="1"/>
          <p:nvPr/>
        </p:nvSpPr>
        <p:spPr>
          <a:xfrm>
            <a:off x="382827" y="2301500"/>
            <a:ext cx="4524169" cy="646331"/>
          </a:xfrm>
          <a:prstGeom prst="rect">
            <a:avLst/>
          </a:prstGeom>
          <a:noFill/>
        </p:spPr>
        <p:txBody>
          <a:bodyPr wrap="square" rtlCol="0">
            <a:spAutoFit/>
          </a:bodyPr>
          <a:lstStyle/>
          <a:p>
            <a:pPr algn="just"/>
            <a:r>
              <a:rPr lang="en-US" b="0" i="0" dirty="0">
                <a:solidFill>
                  <a:srgbClr val="374151"/>
                </a:solidFill>
                <a:effectLst/>
                <a:latin typeface="Söhne"/>
              </a:rPr>
              <a:t>our approach is methodical and sophisticated. Here's a glimpse of how we achieve it:</a:t>
            </a:r>
            <a:endParaRPr lang="en-US" dirty="0">
              <a:solidFill>
                <a:schemeClr val="tx1">
                  <a:lumMod val="50000"/>
                  <a:lumOff val="50000"/>
                </a:schemeClr>
              </a:solidFill>
              <a:latin typeface="Lato Light" panose="020F0502020204030203" pitchFamily="34" charset="0"/>
              <a:ea typeface="Lato Light" panose="020F0502020204030203" pitchFamily="34" charset="0"/>
              <a:cs typeface="Lato Light" panose="020F0502020204030203" pitchFamily="34" charset="0"/>
            </a:endParaRPr>
          </a:p>
        </p:txBody>
      </p:sp>
      <p:grpSp>
        <p:nvGrpSpPr>
          <p:cNvPr id="6" name="Group 5">
            <a:extLst>
              <a:ext uri="{FF2B5EF4-FFF2-40B4-BE49-F238E27FC236}">
                <a16:creationId xmlns:a16="http://schemas.microsoft.com/office/drawing/2014/main" id="{9389251F-786D-6BAB-7E98-ED7BE2EDA588}"/>
              </a:ext>
            </a:extLst>
          </p:cNvPr>
          <p:cNvGrpSpPr/>
          <p:nvPr/>
        </p:nvGrpSpPr>
        <p:grpSpPr>
          <a:xfrm>
            <a:off x="5656029" y="5449266"/>
            <a:ext cx="5867177" cy="1110369"/>
            <a:chOff x="5292659" y="1028700"/>
            <a:chExt cx="5867177" cy="1110369"/>
          </a:xfrm>
        </p:grpSpPr>
        <p:sp>
          <p:nvSpPr>
            <p:cNvPr id="7" name="Rectangle 6">
              <a:extLst>
                <a:ext uri="{FF2B5EF4-FFF2-40B4-BE49-F238E27FC236}">
                  <a16:creationId xmlns:a16="http://schemas.microsoft.com/office/drawing/2014/main" id="{55768D93-A3B1-5BE4-D4B3-E29E9DB50E29}"/>
                </a:ext>
              </a:extLst>
            </p:cNvPr>
            <p:cNvSpPr/>
            <p:nvPr/>
          </p:nvSpPr>
          <p:spPr>
            <a:xfrm>
              <a:off x="5292659" y="1028700"/>
              <a:ext cx="5867177" cy="111036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1">
                    <a:lumMod val="65000"/>
                    <a:lumOff val="35000"/>
                  </a:schemeClr>
                </a:solidFill>
              </a:endParaRPr>
            </a:p>
          </p:txBody>
        </p:sp>
        <p:sp>
          <p:nvSpPr>
            <p:cNvPr id="8" name="!!title">
              <a:extLst>
                <a:ext uri="{FF2B5EF4-FFF2-40B4-BE49-F238E27FC236}">
                  <a16:creationId xmlns:a16="http://schemas.microsoft.com/office/drawing/2014/main" id="{E7E79933-9784-7DB0-C525-10A2ACA75809}"/>
                </a:ext>
              </a:extLst>
            </p:cNvPr>
            <p:cNvSpPr txBox="1"/>
            <p:nvPr/>
          </p:nvSpPr>
          <p:spPr>
            <a:xfrm>
              <a:off x="5364006" y="1199164"/>
              <a:ext cx="973199" cy="769441"/>
            </a:xfrm>
            <a:prstGeom prst="rect">
              <a:avLst/>
            </a:prstGeom>
            <a:noFill/>
          </p:spPr>
          <p:txBody>
            <a:bodyPr wrap="square" rtlCol="0">
              <a:spAutoFit/>
            </a:bodyPr>
            <a:lstStyle/>
            <a:p>
              <a:r>
                <a:rPr lang="en-US" sz="4400" b="1" dirty="0">
                  <a:solidFill>
                    <a:schemeClr val="tx1">
                      <a:lumMod val="65000"/>
                      <a:lumOff val="35000"/>
                    </a:schemeClr>
                  </a:solidFill>
                  <a:latin typeface="Montserrat" panose="02000505000000020004" pitchFamily="2" charset="0"/>
                </a:rPr>
                <a:t>04</a:t>
              </a:r>
              <a:endParaRPr lang="en-ID" sz="4400" b="1" dirty="0">
                <a:solidFill>
                  <a:schemeClr val="tx1">
                    <a:lumMod val="65000"/>
                    <a:lumOff val="35000"/>
                  </a:schemeClr>
                </a:solidFill>
                <a:latin typeface="Montserrat" panose="02000505000000020004" pitchFamily="2" charset="0"/>
              </a:endParaRPr>
            </a:p>
          </p:txBody>
        </p:sp>
        <p:sp>
          <p:nvSpPr>
            <p:cNvPr id="11" name="TextBox 10">
              <a:extLst>
                <a:ext uri="{FF2B5EF4-FFF2-40B4-BE49-F238E27FC236}">
                  <a16:creationId xmlns:a16="http://schemas.microsoft.com/office/drawing/2014/main" id="{8E471152-7D82-AEC9-72EC-01963FB7CEAD}"/>
                </a:ext>
              </a:extLst>
            </p:cNvPr>
            <p:cNvSpPr txBox="1"/>
            <p:nvPr/>
          </p:nvSpPr>
          <p:spPr>
            <a:xfrm>
              <a:off x="6391143" y="1051645"/>
              <a:ext cx="4768689" cy="1077218"/>
            </a:xfrm>
            <a:prstGeom prst="rect">
              <a:avLst/>
            </a:prstGeom>
            <a:noFill/>
          </p:spPr>
          <p:txBody>
            <a:bodyPr wrap="square" rtlCol="0">
              <a:spAutoFit/>
            </a:bodyPr>
            <a:lstStyle/>
            <a:p>
              <a:pPr algn="just"/>
              <a:r>
                <a:rPr lang="en-US" sz="1600" b="0" i="0" dirty="0">
                  <a:solidFill>
                    <a:srgbClr val="0F0F0F"/>
                  </a:solidFill>
                  <a:effectLst/>
                  <a:latin typeface="Söhne"/>
                </a:rPr>
                <a:t>Integrate an auditory feedback system into the user interface, allowing a voice for easy access and a seamless user experience, enhancing system engagement and accessibility after model deployment.</a:t>
              </a:r>
              <a:endParaRPr lang="en-US" sz="1600" dirty="0"/>
            </a:p>
          </p:txBody>
        </p:sp>
        <p:cxnSp>
          <p:nvCxnSpPr>
            <p:cNvPr id="13" name="Straight Connector 12">
              <a:extLst>
                <a:ext uri="{FF2B5EF4-FFF2-40B4-BE49-F238E27FC236}">
                  <a16:creationId xmlns:a16="http://schemas.microsoft.com/office/drawing/2014/main" id="{A06699A8-2412-CCC9-9AE2-68A584169967}"/>
                </a:ext>
              </a:extLst>
            </p:cNvPr>
            <p:cNvCxnSpPr>
              <a:cxnSpLocks/>
            </p:cNvCxnSpPr>
            <p:nvPr/>
          </p:nvCxnSpPr>
          <p:spPr>
            <a:xfrm>
              <a:off x="6338166" y="1304992"/>
              <a:ext cx="0" cy="557784"/>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pic>
        <p:nvPicPr>
          <p:cNvPr id="15" name="Picture 14">
            <a:extLst>
              <a:ext uri="{FF2B5EF4-FFF2-40B4-BE49-F238E27FC236}">
                <a16:creationId xmlns:a16="http://schemas.microsoft.com/office/drawing/2014/main" id="{8FF7377E-658A-FD03-EA0C-206CA28EC4A2}"/>
              </a:ext>
            </a:extLst>
          </p:cNvPr>
          <p:cNvPicPr>
            <a:picLocks noChangeAspect="1"/>
          </p:cNvPicPr>
          <p:nvPr/>
        </p:nvPicPr>
        <p:blipFill>
          <a:blip r:embed="rId2">
            <a:extLst>
              <a:ext uri="{28A0092B-C50C-407E-A947-70E740481C1C}">
                <a14:useLocalDpi xmlns:a14="http://schemas.microsoft.com/office/drawing/2010/main" val="0"/>
              </a:ext>
            </a:extLst>
          </a:blip>
          <a:srcRect t="15536" b="15536"/>
          <a:stretch/>
        </p:blipFill>
        <p:spPr>
          <a:xfrm>
            <a:off x="1192511" y="3673228"/>
            <a:ext cx="3121698" cy="215174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14" name="TextBox 13">
            <a:extLst>
              <a:ext uri="{FF2B5EF4-FFF2-40B4-BE49-F238E27FC236}">
                <a16:creationId xmlns:a16="http://schemas.microsoft.com/office/drawing/2014/main" id="{75297BF6-720A-DBAF-6CEE-CA12E5DA6C48}"/>
              </a:ext>
            </a:extLst>
          </p:cNvPr>
          <p:cNvSpPr txBox="1"/>
          <p:nvPr/>
        </p:nvSpPr>
        <p:spPr>
          <a:xfrm>
            <a:off x="6334150" y="206968"/>
            <a:ext cx="4305844" cy="369332"/>
          </a:xfrm>
          <a:prstGeom prst="rect">
            <a:avLst/>
          </a:prstGeom>
          <a:noFill/>
        </p:spPr>
        <p:txBody>
          <a:bodyPr wrap="square" rtlCol="0">
            <a:spAutoFit/>
          </a:bodyPr>
          <a:lstStyle/>
          <a:p>
            <a:pPr algn="r"/>
            <a:r>
              <a:rPr lang="en-US" b="1" i="0" dirty="0">
                <a:effectLst/>
                <a:latin typeface="Söhne"/>
              </a:rPr>
              <a:t>Data Collection &amp; Training Model of FNN</a:t>
            </a:r>
            <a:endParaRPr lang="en-US" sz="1600" b="1" dirty="0"/>
          </a:p>
        </p:txBody>
      </p:sp>
      <p:sp>
        <p:nvSpPr>
          <p:cNvPr id="16" name="TextBox 15">
            <a:extLst>
              <a:ext uri="{FF2B5EF4-FFF2-40B4-BE49-F238E27FC236}">
                <a16:creationId xmlns:a16="http://schemas.microsoft.com/office/drawing/2014/main" id="{1D918568-9AAB-A55E-CB4B-935BB841767E}"/>
              </a:ext>
            </a:extLst>
          </p:cNvPr>
          <p:cNvSpPr txBox="1"/>
          <p:nvPr/>
        </p:nvSpPr>
        <p:spPr>
          <a:xfrm>
            <a:off x="5061431" y="1799963"/>
            <a:ext cx="4305844" cy="369332"/>
          </a:xfrm>
          <a:prstGeom prst="rect">
            <a:avLst/>
          </a:prstGeom>
          <a:noFill/>
        </p:spPr>
        <p:txBody>
          <a:bodyPr wrap="square" rtlCol="0">
            <a:spAutoFit/>
          </a:bodyPr>
          <a:lstStyle/>
          <a:p>
            <a:r>
              <a:rPr lang="en-IN" b="1" i="0" dirty="0">
                <a:effectLst/>
                <a:latin typeface="Söhne"/>
              </a:rPr>
              <a:t>Model Integration and Prediction</a:t>
            </a:r>
            <a:endParaRPr lang="en-US" sz="1600" b="1" dirty="0"/>
          </a:p>
        </p:txBody>
      </p:sp>
      <p:sp>
        <p:nvSpPr>
          <p:cNvPr id="17" name="TextBox 16">
            <a:extLst>
              <a:ext uri="{FF2B5EF4-FFF2-40B4-BE49-F238E27FC236}">
                <a16:creationId xmlns:a16="http://schemas.microsoft.com/office/drawing/2014/main" id="{9152FA9A-6DCD-69BD-B771-7EA138A3A1C6}"/>
              </a:ext>
            </a:extLst>
          </p:cNvPr>
          <p:cNvSpPr txBox="1"/>
          <p:nvPr/>
        </p:nvSpPr>
        <p:spPr>
          <a:xfrm>
            <a:off x="5553483" y="5049965"/>
            <a:ext cx="4305844" cy="369332"/>
          </a:xfrm>
          <a:prstGeom prst="rect">
            <a:avLst/>
          </a:prstGeom>
          <a:noFill/>
        </p:spPr>
        <p:txBody>
          <a:bodyPr wrap="square" rtlCol="0">
            <a:spAutoFit/>
          </a:bodyPr>
          <a:lstStyle/>
          <a:p>
            <a:r>
              <a:rPr lang="en-IN" b="1" i="0" dirty="0">
                <a:effectLst/>
                <a:latin typeface="Söhne"/>
              </a:rPr>
              <a:t>Auditory Feedback Integration</a:t>
            </a:r>
            <a:endParaRPr lang="en-US" sz="1600" b="1" dirty="0"/>
          </a:p>
        </p:txBody>
      </p:sp>
      <p:sp>
        <p:nvSpPr>
          <p:cNvPr id="19" name="TextBox 18">
            <a:extLst>
              <a:ext uri="{FF2B5EF4-FFF2-40B4-BE49-F238E27FC236}">
                <a16:creationId xmlns:a16="http://schemas.microsoft.com/office/drawing/2014/main" id="{ECF5F23F-7C34-4CE0-42A1-3849D56999DE}"/>
              </a:ext>
            </a:extLst>
          </p:cNvPr>
          <p:cNvSpPr txBox="1"/>
          <p:nvPr/>
        </p:nvSpPr>
        <p:spPr>
          <a:xfrm>
            <a:off x="5300385" y="3423882"/>
            <a:ext cx="4305844" cy="369332"/>
          </a:xfrm>
          <a:prstGeom prst="rect">
            <a:avLst/>
          </a:prstGeom>
          <a:noFill/>
        </p:spPr>
        <p:txBody>
          <a:bodyPr wrap="square" rtlCol="0">
            <a:spAutoFit/>
          </a:bodyPr>
          <a:lstStyle/>
          <a:p>
            <a:r>
              <a:rPr lang="en-US" sz="1800" b="1" kern="1200" dirty="0">
                <a:effectLst/>
                <a:latin typeface="Calibri" panose="020F0502020204030204" pitchFamily="34" charset="0"/>
                <a:ea typeface="+mn-ea"/>
                <a:cs typeface="+mn-cs"/>
              </a:rPr>
              <a:t>Graphical User Interface (GUI) </a:t>
            </a:r>
            <a:endParaRPr lang="en-US" sz="1600" b="1" dirty="0"/>
          </a:p>
        </p:txBody>
      </p:sp>
      <p:pic>
        <p:nvPicPr>
          <p:cNvPr id="18" name="Picture 17">
            <a:extLst>
              <a:ext uri="{FF2B5EF4-FFF2-40B4-BE49-F238E27FC236}">
                <a16:creationId xmlns:a16="http://schemas.microsoft.com/office/drawing/2014/main" id="{625019CC-D9DB-B290-6634-DB3F2776853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123376" y="271082"/>
            <a:ext cx="757232" cy="1195795"/>
          </a:xfrm>
          <a:prstGeom prst="rect">
            <a:avLst/>
          </a:prstGeom>
        </p:spPr>
      </p:pic>
      <p:sp>
        <p:nvSpPr>
          <p:cNvPr id="20" name="TextBox 19">
            <a:extLst>
              <a:ext uri="{FF2B5EF4-FFF2-40B4-BE49-F238E27FC236}">
                <a16:creationId xmlns:a16="http://schemas.microsoft.com/office/drawing/2014/main" id="{5BAA346B-6CA9-8657-00E0-1C762DB329CD}"/>
              </a:ext>
            </a:extLst>
          </p:cNvPr>
          <p:cNvSpPr txBox="1"/>
          <p:nvPr/>
        </p:nvSpPr>
        <p:spPr>
          <a:xfrm>
            <a:off x="11694167" y="6374693"/>
            <a:ext cx="398603" cy="369332"/>
          </a:xfrm>
          <a:prstGeom prst="rect">
            <a:avLst/>
          </a:prstGeom>
          <a:noFill/>
        </p:spPr>
        <p:txBody>
          <a:bodyPr wrap="square" rtlCol="0">
            <a:spAutoFit/>
          </a:bodyPr>
          <a:lstStyle/>
          <a:p>
            <a:r>
              <a:rPr lang="en-IN" dirty="0"/>
              <a:t>5</a:t>
            </a:r>
          </a:p>
        </p:txBody>
      </p:sp>
    </p:spTree>
    <p:extLst>
      <p:ext uri="{BB962C8B-B14F-4D97-AF65-F5344CB8AC3E}">
        <p14:creationId xmlns:p14="http://schemas.microsoft.com/office/powerpoint/2010/main" val="3344631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aphic 16" descr="A grid with small circles">
            <a:extLst>
              <a:ext uri="{FF2B5EF4-FFF2-40B4-BE49-F238E27FC236}">
                <a16:creationId xmlns:a16="http://schemas.microsoft.com/office/drawing/2014/main" id="{9969A343-021A-4912-810D-27DB88030E55}"/>
              </a:ext>
            </a:extLst>
          </p:cNvPr>
          <p:cNvGrpSpPr/>
          <p:nvPr/>
        </p:nvGrpSpPr>
        <p:grpSpPr>
          <a:xfrm rot="19100912">
            <a:off x="-208414" y="-750063"/>
            <a:ext cx="4114778" cy="3661864"/>
            <a:chOff x="2539344" y="1070021"/>
            <a:chExt cx="4114778" cy="3661864"/>
          </a:xfrm>
          <a:solidFill>
            <a:schemeClr val="bg1">
              <a:lumMod val="85000"/>
            </a:schemeClr>
          </a:solidFill>
        </p:grpSpPr>
        <p:sp>
          <p:nvSpPr>
            <p:cNvPr id="51" name="Freeform: Shape 50">
              <a:extLst>
                <a:ext uri="{FF2B5EF4-FFF2-40B4-BE49-F238E27FC236}">
                  <a16:creationId xmlns:a16="http://schemas.microsoft.com/office/drawing/2014/main" id="{AFE8A8E8-128C-43E5-9973-4D9942BF145D}"/>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D197A77C-9687-4362-9C99-7B628F681F58}"/>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B82D28-E6BD-40E6-BFFA-F0C8508973A7}"/>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AC09E7AB-22B2-4BD1-AEEE-A15ABBAEE3D8}"/>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F4A18A66-4281-4533-92C3-035D9244BE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0CFB53A-BF12-4D61-9741-4A6EDCE2D9F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73B600CB-E8F6-4DF2-9D4D-5713A4EE559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742D6B23-5B22-429C-A149-8164D03A0DDA}"/>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A9BCD567-8369-4BE7-9BF0-766435EAFE40}"/>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62CEDB5E-E1B5-4A6C-A088-AF8C1048816D}"/>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0FEB97E7-8922-452B-B614-DC31392838F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BDB35626-51D5-48E3-A44E-41254CCF6633}"/>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A0DBBA5-D1A5-4D45-AD64-E828F35D1390}"/>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664E1478-B00E-4879-88DE-253AF301F32C}"/>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D57EA23A-5E37-4711-8522-75EBD71591AB}"/>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6" name="Freeform: Shape 65">
              <a:extLst>
                <a:ext uri="{FF2B5EF4-FFF2-40B4-BE49-F238E27FC236}">
                  <a16:creationId xmlns:a16="http://schemas.microsoft.com/office/drawing/2014/main" id="{8D84E7D7-193B-4281-8AB8-5D624764EB97}"/>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7" name="Freeform: Shape 66">
              <a:extLst>
                <a:ext uri="{FF2B5EF4-FFF2-40B4-BE49-F238E27FC236}">
                  <a16:creationId xmlns:a16="http://schemas.microsoft.com/office/drawing/2014/main" id="{D96E9800-B285-499C-B2ED-9E662B0D0B40}"/>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8" name="Freeform: Shape 67">
              <a:extLst>
                <a:ext uri="{FF2B5EF4-FFF2-40B4-BE49-F238E27FC236}">
                  <a16:creationId xmlns:a16="http://schemas.microsoft.com/office/drawing/2014/main" id="{84915FE9-0829-412F-AC7B-D626D7533DB5}"/>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9" name="Freeform: Shape 68">
              <a:extLst>
                <a:ext uri="{FF2B5EF4-FFF2-40B4-BE49-F238E27FC236}">
                  <a16:creationId xmlns:a16="http://schemas.microsoft.com/office/drawing/2014/main" id="{FBC455D0-0C22-41E3-8689-12BCA2414D11}"/>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0" name="Freeform: Shape 69">
              <a:extLst>
                <a:ext uri="{FF2B5EF4-FFF2-40B4-BE49-F238E27FC236}">
                  <a16:creationId xmlns:a16="http://schemas.microsoft.com/office/drawing/2014/main" id="{603330BC-96D7-4C79-8C4A-9A2CD393FAB0}"/>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1" name="Freeform: Shape 70">
              <a:extLst>
                <a:ext uri="{FF2B5EF4-FFF2-40B4-BE49-F238E27FC236}">
                  <a16:creationId xmlns:a16="http://schemas.microsoft.com/office/drawing/2014/main" id="{1A31F78A-3BC0-4CCF-A285-7A310723FAC0}"/>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2" name="Freeform: Shape 71">
              <a:extLst>
                <a:ext uri="{FF2B5EF4-FFF2-40B4-BE49-F238E27FC236}">
                  <a16:creationId xmlns:a16="http://schemas.microsoft.com/office/drawing/2014/main" id="{173403E6-E22F-48E7-BAEC-E5C26AD1F38E}"/>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3" name="Freeform: Shape 72">
              <a:extLst>
                <a:ext uri="{FF2B5EF4-FFF2-40B4-BE49-F238E27FC236}">
                  <a16:creationId xmlns:a16="http://schemas.microsoft.com/office/drawing/2014/main" id="{0D925FD0-EEA5-42F7-8F6D-BAE1F26A6BC2}"/>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B648D6DA-F9A2-427C-B9F2-9232E89DCE5F}"/>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5" name="Freeform: Shape 74">
              <a:extLst>
                <a:ext uri="{FF2B5EF4-FFF2-40B4-BE49-F238E27FC236}">
                  <a16:creationId xmlns:a16="http://schemas.microsoft.com/office/drawing/2014/main" id="{703C70F2-409E-48DA-9D06-75BFEBA378E4}"/>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78" name="!!title">
            <a:extLst>
              <a:ext uri="{FF2B5EF4-FFF2-40B4-BE49-F238E27FC236}">
                <a16:creationId xmlns:a16="http://schemas.microsoft.com/office/drawing/2014/main" id="{CAB0420B-0DCC-4C96-AA89-152DDEF1AA02}"/>
              </a:ext>
            </a:extLst>
          </p:cNvPr>
          <p:cNvSpPr txBox="1"/>
          <p:nvPr/>
        </p:nvSpPr>
        <p:spPr>
          <a:xfrm>
            <a:off x="3487897" y="324091"/>
            <a:ext cx="5216206" cy="830997"/>
          </a:xfrm>
          <a:prstGeom prst="rect">
            <a:avLst/>
          </a:prstGeom>
          <a:noFill/>
        </p:spPr>
        <p:txBody>
          <a:bodyPr wrap="square" rtlCol="0">
            <a:spAutoFit/>
          </a:bodyPr>
          <a:lstStyle/>
          <a:p>
            <a:pPr algn="ctr"/>
            <a:r>
              <a:rPr lang="en-US" sz="4800" b="1" dirty="0">
                <a:latin typeface="Montserrat" panose="00000500000000000000" pitchFamily="2" charset="0"/>
              </a:rPr>
              <a:t>Flow</a:t>
            </a:r>
            <a:r>
              <a:rPr lang="en-US" sz="4800" b="1" dirty="0">
                <a:solidFill>
                  <a:schemeClr val="accent1"/>
                </a:solidFill>
                <a:latin typeface="Montserrat" panose="00000500000000000000" pitchFamily="2" charset="0"/>
              </a:rPr>
              <a:t> Chart</a:t>
            </a:r>
            <a:endParaRPr lang="en-ID" sz="4800" b="1" dirty="0">
              <a:solidFill>
                <a:schemeClr val="accent1"/>
              </a:solidFill>
              <a:latin typeface="Montserrat" panose="00000500000000000000" pitchFamily="2" charset="0"/>
            </a:endParaRPr>
          </a:p>
        </p:txBody>
      </p:sp>
      <p:sp>
        <p:nvSpPr>
          <p:cNvPr id="81" name="Right Triangle 80">
            <a:extLst>
              <a:ext uri="{FF2B5EF4-FFF2-40B4-BE49-F238E27FC236}">
                <a16:creationId xmlns:a16="http://schemas.microsoft.com/office/drawing/2014/main" id="{8B4846D2-CA01-4A0F-8EDC-2E1F8126FC82}"/>
              </a:ext>
            </a:extLst>
          </p:cNvPr>
          <p:cNvSpPr/>
          <p:nvPr/>
        </p:nvSpPr>
        <p:spPr>
          <a:xfrm rot="10800000">
            <a:off x="11018293" y="0"/>
            <a:ext cx="1173707" cy="117370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2" name="Picture 1">
            <a:extLst>
              <a:ext uri="{FF2B5EF4-FFF2-40B4-BE49-F238E27FC236}">
                <a16:creationId xmlns:a16="http://schemas.microsoft.com/office/drawing/2014/main" id="{C909D260-295C-AF34-996F-F55BD640657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261061" y="200504"/>
            <a:ext cx="757232" cy="1195795"/>
          </a:xfrm>
          <a:prstGeom prst="rect">
            <a:avLst/>
          </a:prstGeom>
        </p:spPr>
      </p:pic>
      <p:sp>
        <p:nvSpPr>
          <p:cNvPr id="3" name="TextBox 2">
            <a:extLst>
              <a:ext uri="{FF2B5EF4-FFF2-40B4-BE49-F238E27FC236}">
                <a16:creationId xmlns:a16="http://schemas.microsoft.com/office/drawing/2014/main" id="{776FC547-8C1F-FE45-F621-5FE1C1CC477C}"/>
              </a:ext>
            </a:extLst>
          </p:cNvPr>
          <p:cNvSpPr txBox="1"/>
          <p:nvPr/>
        </p:nvSpPr>
        <p:spPr>
          <a:xfrm>
            <a:off x="11626027" y="6374693"/>
            <a:ext cx="466744" cy="369332"/>
          </a:xfrm>
          <a:prstGeom prst="rect">
            <a:avLst/>
          </a:prstGeom>
          <a:noFill/>
        </p:spPr>
        <p:txBody>
          <a:bodyPr wrap="square" rtlCol="0">
            <a:spAutoFit/>
          </a:bodyPr>
          <a:lstStyle/>
          <a:p>
            <a:r>
              <a:rPr lang="en-IN" dirty="0"/>
              <a:t>6</a:t>
            </a:r>
          </a:p>
        </p:txBody>
      </p:sp>
      <p:pic>
        <p:nvPicPr>
          <p:cNvPr id="5" name="Picture 4">
            <a:extLst>
              <a:ext uri="{FF2B5EF4-FFF2-40B4-BE49-F238E27FC236}">
                <a16:creationId xmlns:a16="http://schemas.microsoft.com/office/drawing/2014/main" id="{4ABF05B2-313A-06A5-16E0-36E2004382C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16271" y="1474896"/>
            <a:ext cx="8340295" cy="469141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870734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aphic 16" descr="A grid with small circles">
            <a:extLst>
              <a:ext uri="{FF2B5EF4-FFF2-40B4-BE49-F238E27FC236}">
                <a16:creationId xmlns:a16="http://schemas.microsoft.com/office/drawing/2014/main" id="{9969A343-021A-4912-810D-27DB88030E55}"/>
              </a:ext>
            </a:extLst>
          </p:cNvPr>
          <p:cNvGrpSpPr/>
          <p:nvPr/>
        </p:nvGrpSpPr>
        <p:grpSpPr>
          <a:xfrm rot="19100912">
            <a:off x="-208414" y="-750063"/>
            <a:ext cx="4114778" cy="3661864"/>
            <a:chOff x="2539344" y="1070021"/>
            <a:chExt cx="4114778" cy="3661864"/>
          </a:xfrm>
          <a:solidFill>
            <a:schemeClr val="bg1">
              <a:lumMod val="85000"/>
            </a:schemeClr>
          </a:solidFill>
        </p:grpSpPr>
        <p:sp>
          <p:nvSpPr>
            <p:cNvPr id="51" name="Freeform: Shape 50">
              <a:extLst>
                <a:ext uri="{FF2B5EF4-FFF2-40B4-BE49-F238E27FC236}">
                  <a16:creationId xmlns:a16="http://schemas.microsoft.com/office/drawing/2014/main" id="{AFE8A8E8-128C-43E5-9973-4D9942BF145D}"/>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D197A77C-9687-4362-9C99-7B628F681F58}"/>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B82D28-E6BD-40E6-BFFA-F0C8508973A7}"/>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AC09E7AB-22B2-4BD1-AEEE-A15ABBAEE3D8}"/>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F4A18A66-4281-4533-92C3-035D9244BE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0CFB53A-BF12-4D61-9741-4A6EDCE2D9F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73B600CB-E8F6-4DF2-9D4D-5713A4EE559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742D6B23-5B22-429C-A149-8164D03A0DDA}"/>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A9BCD567-8369-4BE7-9BF0-766435EAFE40}"/>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62CEDB5E-E1B5-4A6C-A088-AF8C1048816D}"/>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0FEB97E7-8922-452B-B614-DC31392838F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BDB35626-51D5-48E3-A44E-41254CCF6633}"/>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A0DBBA5-D1A5-4D45-AD64-E828F35D1390}"/>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664E1478-B00E-4879-88DE-253AF301F32C}"/>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D57EA23A-5E37-4711-8522-75EBD71591AB}"/>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6" name="Freeform: Shape 65">
              <a:extLst>
                <a:ext uri="{FF2B5EF4-FFF2-40B4-BE49-F238E27FC236}">
                  <a16:creationId xmlns:a16="http://schemas.microsoft.com/office/drawing/2014/main" id="{8D84E7D7-193B-4281-8AB8-5D624764EB97}"/>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7" name="Freeform: Shape 66">
              <a:extLst>
                <a:ext uri="{FF2B5EF4-FFF2-40B4-BE49-F238E27FC236}">
                  <a16:creationId xmlns:a16="http://schemas.microsoft.com/office/drawing/2014/main" id="{D96E9800-B285-499C-B2ED-9E662B0D0B40}"/>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8" name="Freeform: Shape 67">
              <a:extLst>
                <a:ext uri="{FF2B5EF4-FFF2-40B4-BE49-F238E27FC236}">
                  <a16:creationId xmlns:a16="http://schemas.microsoft.com/office/drawing/2014/main" id="{84915FE9-0829-412F-AC7B-D626D7533DB5}"/>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9" name="Freeform: Shape 68">
              <a:extLst>
                <a:ext uri="{FF2B5EF4-FFF2-40B4-BE49-F238E27FC236}">
                  <a16:creationId xmlns:a16="http://schemas.microsoft.com/office/drawing/2014/main" id="{FBC455D0-0C22-41E3-8689-12BCA2414D11}"/>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0" name="Freeform: Shape 69">
              <a:extLst>
                <a:ext uri="{FF2B5EF4-FFF2-40B4-BE49-F238E27FC236}">
                  <a16:creationId xmlns:a16="http://schemas.microsoft.com/office/drawing/2014/main" id="{603330BC-96D7-4C79-8C4A-9A2CD393FAB0}"/>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1" name="Freeform: Shape 70">
              <a:extLst>
                <a:ext uri="{FF2B5EF4-FFF2-40B4-BE49-F238E27FC236}">
                  <a16:creationId xmlns:a16="http://schemas.microsoft.com/office/drawing/2014/main" id="{1A31F78A-3BC0-4CCF-A285-7A310723FAC0}"/>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2" name="Freeform: Shape 71">
              <a:extLst>
                <a:ext uri="{FF2B5EF4-FFF2-40B4-BE49-F238E27FC236}">
                  <a16:creationId xmlns:a16="http://schemas.microsoft.com/office/drawing/2014/main" id="{173403E6-E22F-48E7-BAEC-E5C26AD1F38E}"/>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3" name="Freeform: Shape 72">
              <a:extLst>
                <a:ext uri="{FF2B5EF4-FFF2-40B4-BE49-F238E27FC236}">
                  <a16:creationId xmlns:a16="http://schemas.microsoft.com/office/drawing/2014/main" id="{0D925FD0-EEA5-42F7-8F6D-BAE1F26A6BC2}"/>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B648D6DA-F9A2-427C-B9F2-9232E89DCE5F}"/>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5" name="Freeform: Shape 74">
              <a:extLst>
                <a:ext uri="{FF2B5EF4-FFF2-40B4-BE49-F238E27FC236}">
                  <a16:creationId xmlns:a16="http://schemas.microsoft.com/office/drawing/2014/main" id="{703C70F2-409E-48DA-9D06-75BFEBA378E4}"/>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78" name="!!title">
            <a:extLst>
              <a:ext uri="{FF2B5EF4-FFF2-40B4-BE49-F238E27FC236}">
                <a16:creationId xmlns:a16="http://schemas.microsoft.com/office/drawing/2014/main" id="{CAB0420B-0DCC-4C96-AA89-152DDEF1AA02}"/>
              </a:ext>
            </a:extLst>
          </p:cNvPr>
          <p:cNvSpPr txBox="1"/>
          <p:nvPr/>
        </p:nvSpPr>
        <p:spPr>
          <a:xfrm>
            <a:off x="965751" y="340479"/>
            <a:ext cx="9242719" cy="646331"/>
          </a:xfrm>
          <a:prstGeom prst="rect">
            <a:avLst/>
          </a:prstGeom>
          <a:noFill/>
        </p:spPr>
        <p:txBody>
          <a:bodyPr wrap="square" rtlCol="0">
            <a:spAutoFit/>
          </a:bodyPr>
          <a:lstStyle/>
          <a:p>
            <a:pPr algn="ctr"/>
            <a:r>
              <a:rPr lang="en-US" sz="3600" b="1" dirty="0">
                <a:solidFill>
                  <a:schemeClr val="accent1"/>
                </a:solidFill>
                <a:latin typeface="Montserrat" panose="00000500000000000000" pitchFamily="2" charset="0"/>
              </a:rPr>
              <a:t>Data Collection </a:t>
            </a:r>
            <a:r>
              <a:rPr lang="en-US" sz="3600" b="1" dirty="0">
                <a:latin typeface="Montserrat" panose="00000500000000000000" pitchFamily="2" charset="0"/>
              </a:rPr>
              <a:t>&amp; Preparation</a:t>
            </a:r>
            <a:endParaRPr lang="en-ID" sz="3600" b="1" dirty="0">
              <a:solidFill>
                <a:schemeClr val="accent1"/>
              </a:solidFill>
              <a:latin typeface="Montserrat" panose="00000500000000000000" pitchFamily="2" charset="0"/>
            </a:endParaRPr>
          </a:p>
        </p:txBody>
      </p:sp>
      <p:sp>
        <p:nvSpPr>
          <p:cNvPr id="81" name="Right Triangle 80">
            <a:extLst>
              <a:ext uri="{FF2B5EF4-FFF2-40B4-BE49-F238E27FC236}">
                <a16:creationId xmlns:a16="http://schemas.microsoft.com/office/drawing/2014/main" id="{8B4846D2-CA01-4A0F-8EDC-2E1F8126FC82}"/>
              </a:ext>
            </a:extLst>
          </p:cNvPr>
          <p:cNvSpPr/>
          <p:nvPr/>
        </p:nvSpPr>
        <p:spPr>
          <a:xfrm rot="10800000">
            <a:off x="11018293" y="0"/>
            <a:ext cx="1173707" cy="117370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2" name="Picture 1">
            <a:extLst>
              <a:ext uri="{FF2B5EF4-FFF2-40B4-BE49-F238E27FC236}">
                <a16:creationId xmlns:a16="http://schemas.microsoft.com/office/drawing/2014/main" id="{C909D260-295C-AF34-996F-F55BD640657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261061" y="200504"/>
            <a:ext cx="757232" cy="1195795"/>
          </a:xfrm>
          <a:prstGeom prst="rect">
            <a:avLst/>
          </a:prstGeom>
        </p:spPr>
      </p:pic>
      <p:sp>
        <p:nvSpPr>
          <p:cNvPr id="3" name="TextBox 2">
            <a:extLst>
              <a:ext uri="{FF2B5EF4-FFF2-40B4-BE49-F238E27FC236}">
                <a16:creationId xmlns:a16="http://schemas.microsoft.com/office/drawing/2014/main" id="{776FC547-8C1F-FE45-F621-5FE1C1CC477C}"/>
              </a:ext>
            </a:extLst>
          </p:cNvPr>
          <p:cNvSpPr txBox="1"/>
          <p:nvPr/>
        </p:nvSpPr>
        <p:spPr>
          <a:xfrm>
            <a:off x="11626027" y="6374693"/>
            <a:ext cx="466744" cy="369332"/>
          </a:xfrm>
          <a:prstGeom prst="rect">
            <a:avLst/>
          </a:prstGeom>
          <a:noFill/>
        </p:spPr>
        <p:txBody>
          <a:bodyPr wrap="square" rtlCol="0">
            <a:spAutoFit/>
          </a:bodyPr>
          <a:lstStyle/>
          <a:p>
            <a:r>
              <a:rPr lang="en-IN" dirty="0"/>
              <a:t>7</a:t>
            </a:r>
          </a:p>
        </p:txBody>
      </p:sp>
      <p:sp>
        <p:nvSpPr>
          <p:cNvPr id="4" name="TextBox 3">
            <a:extLst>
              <a:ext uri="{FF2B5EF4-FFF2-40B4-BE49-F238E27FC236}">
                <a16:creationId xmlns:a16="http://schemas.microsoft.com/office/drawing/2014/main" id="{A7AE0D4A-5505-D776-6912-48CE48C8B143}"/>
              </a:ext>
            </a:extLst>
          </p:cNvPr>
          <p:cNvSpPr txBox="1"/>
          <p:nvPr/>
        </p:nvSpPr>
        <p:spPr>
          <a:xfrm>
            <a:off x="688551" y="1429862"/>
            <a:ext cx="10777308" cy="4647426"/>
          </a:xfrm>
          <a:prstGeom prst="rect">
            <a:avLst/>
          </a:prstGeom>
          <a:noFill/>
        </p:spPr>
        <p:txBody>
          <a:bodyPr wrap="square">
            <a:spAutoFit/>
          </a:bodyPr>
          <a:lstStyle/>
          <a:p>
            <a:pPr algn="l"/>
            <a:r>
              <a:rPr lang="en-IN" sz="2400" b="1" i="0" dirty="0">
                <a:solidFill>
                  <a:schemeClr val="accent1"/>
                </a:solidFill>
                <a:effectLst/>
                <a:latin typeface="Söhne"/>
              </a:rPr>
              <a:t>Dataset Overview:</a:t>
            </a:r>
            <a:endParaRPr lang="en-IN" sz="2400" b="0" i="0" dirty="0">
              <a:solidFill>
                <a:schemeClr val="accent1"/>
              </a:solidFill>
              <a:effectLst/>
              <a:latin typeface="Söhne"/>
            </a:endParaRPr>
          </a:p>
          <a:p>
            <a:pPr algn="l"/>
            <a:r>
              <a:rPr lang="en-IN" sz="2000" b="1" i="0" dirty="0">
                <a:effectLst/>
                <a:latin typeface="Söhne"/>
              </a:rPr>
              <a:t>Source:</a:t>
            </a:r>
            <a:r>
              <a:rPr lang="en-IN" sz="2000" b="0" i="0" dirty="0">
                <a:effectLst/>
                <a:latin typeface="Söhne"/>
              </a:rPr>
              <a:t> Kaggle</a:t>
            </a:r>
          </a:p>
          <a:p>
            <a:pPr algn="l"/>
            <a:r>
              <a:rPr lang="en-IN" sz="2000" b="1" i="0" dirty="0">
                <a:effectLst/>
                <a:latin typeface="Söhne"/>
              </a:rPr>
              <a:t>Link:</a:t>
            </a:r>
            <a:r>
              <a:rPr lang="en-IN" sz="2000" b="0" i="0" dirty="0">
                <a:effectLst/>
                <a:latin typeface="Söhne"/>
              </a:rPr>
              <a:t> </a:t>
            </a:r>
            <a:r>
              <a:rPr lang="en-IN" sz="2000" b="0" i="0" u="none" strike="noStrike" dirty="0">
                <a:effectLst/>
                <a:latin typeface="Söhne"/>
                <a:hlinkClick r:id="rId3"/>
              </a:rPr>
              <a:t>Resume Screening Dataset</a:t>
            </a:r>
            <a:endParaRPr lang="en-IN" sz="2000" b="0" i="0" dirty="0">
              <a:effectLst/>
              <a:latin typeface="Söhne"/>
            </a:endParaRPr>
          </a:p>
          <a:p>
            <a:pPr algn="l"/>
            <a:r>
              <a:rPr lang="en-IN" sz="2000" b="1" i="0" dirty="0">
                <a:effectLst/>
                <a:latin typeface="Söhne"/>
              </a:rPr>
              <a:t>Dimensions:</a:t>
            </a:r>
            <a:r>
              <a:rPr lang="en-IN" sz="2000" b="0" i="0" dirty="0">
                <a:effectLst/>
                <a:latin typeface="Söhne"/>
              </a:rPr>
              <a:t> 170 rows x 2 columns</a:t>
            </a:r>
          </a:p>
          <a:p>
            <a:pPr algn="l"/>
            <a:r>
              <a:rPr lang="en-IN" sz="2000" b="1" i="0" dirty="0">
                <a:effectLst/>
                <a:latin typeface="Söhne"/>
              </a:rPr>
              <a:t>Parameters:</a:t>
            </a:r>
            <a:r>
              <a:rPr lang="en-IN" sz="2000" b="0" i="0" dirty="0">
                <a:effectLst/>
                <a:latin typeface="Söhne"/>
              </a:rPr>
              <a:t> Includes Category, and Resume Data.</a:t>
            </a:r>
          </a:p>
          <a:p>
            <a:pPr algn="l"/>
            <a:r>
              <a:rPr lang="en-IN" sz="2000" b="1" i="0" dirty="0">
                <a:effectLst/>
                <a:latin typeface="Söhne"/>
              </a:rPr>
              <a:t>Reliability:</a:t>
            </a:r>
            <a:r>
              <a:rPr lang="en-IN" sz="2000" b="0" i="0" dirty="0">
                <a:effectLst/>
                <a:latin typeface="Söhne"/>
              </a:rPr>
              <a:t> Kaggle, a reputable data science platform, ensures the credibility and quality of the dataset.</a:t>
            </a:r>
          </a:p>
          <a:p>
            <a:pPr algn="l"/>
            <a:endParaRPr lang="en-IN" sz="2000" dirty="0">
              <a:latin typeface="Söhne"/>
            </a:endParaRPr>
          </a:p>
          <a:p>
            <a:pPr algn="l"/>
            <a:r>
              <a:rPr lang="en-IN" sz="2400" b="1" i="0" dirty="0">
                <a:solidFill>
                  <a:schemeClr val="accent1"/>
                </a:solidFill>
                <a:effectLst/>
                <a:latin typeface="Söhne"/>
              </a:rPr>
              <a:t>Data Preprocessing:</a:t>
            </a:r>
            <a:endParaRPr lang="en-IN" sz="2400" b="0" i="0" dirty="0">
              <a:solidFill>
                <a:schemeClr val="accent1"/>
              </a:solidFill>
              <a:effectLst/>
              <a:latin typeface="Söhne"/>
            </a:endParaRPr>
          </a:p>
          <a:p>
            <a:pPr marL="285750" indent="-285750" algn="l">
              <a:buFont typeface="Arial" panose="020B0604020202020204" pitchFamily="34" charset="0"/>
              <a:buChar char="•"/>
            </a:pPr>
            <a:r>
              <a:rPr lang="en-IN" b="1" i="0" dirty="0">
                <a:effectLst/>
                <a:latin typeface="Söhne"/>
              </a:rPr>
              <a:t>Handling Null Values:</a:t>
            </a:r>
            <a:endParaRPr lang="en-IN" b="0" i="0" dirty="0">
              <a:effectLst/>
              <a:latin typeface="Söhne"/>
            </a:endParaRPr>
          </a:p>
          <a:p>
            <a:pPr lvl="1" algn="l"/>
            <a:r>
              <a:rPr lang="en-IN" b="0" i="0" dirty="0">
                <a:effectLst/>
                <a:latin typeface="Söhne"/>
              </a:rPr>
              <a:t>Identified and removed null values from the dataset to ensure data completeness and accuracy.</a:t>
            </a:r>
          </a:p>
          <a:p>
            <a:pPr marL="285750" indent="-285750" algn="l">
              <a:buFont typeface="Arial" panose="020B0604020202020204" pitchFamily="34" charset="0"/>
              <a:buChar char="•"/>
            </a:pPr>
            <a:r>
              <a:rPr lang="en-IN" b="1" i="0" dirty="0">
                <a:effectLst/>
                <a:latin typeface="Söhne"/>
              </a:rPr>
              <a:t>Exploratory Data Analysis (EDA):</a:t>
            </a:r>
            <a:endParaRPr lang="en-IN" b="0" i="0" dirty="0">
              <a:effectLst/>
              <a:latin typeface="Söhne"/>
            </a:endParaRPr>
          </a:p>
          <a:p>
            <a:pPr lvl="1" algn="l"/>
            <a:r>
              <a:rPr lang="en-IN" b="0" i="0" dirty="0">
                <a:effectLst/>
                <a:latin typeface="Söhne"/>
              </a:rPr>
              <a:t>To gain insights into the dataset, identifying patterns, trends, and potential outliers.</a:t>
            </a:r>
          </a:p>
          <a:p>
            <a:pPr marL="285750" indent="-285750" algn="l">
              <a:buFont typeface="Arial" panose="020B0604020202020204" pitchFamily="34" charset="0"/>
              <a:buChar char="•"/>
            </a:pPr>
            <a:r>
              <a:rPr lang="en-IN" b="1" i="0" dirty="0">
                <a:effectLst/>
                <a:latin typeface="Söhne"/>
              </a:rPr>
              <a:t>Categorical Column Encoding:</a:t>
            </a:r>
            <a:endParaRPr lang="en-IN" b="0" i="0" dirty="0">
              <a:effectLst/>
              <a:latin typeface="Söhne"/>
            </a:endParaRPr>
          </a:p>
          <a:p>
            <a:pPr lvl="1" algn="l"/>
            <a:r>
              <a:rPr lang="en-IN" b="0" i="0" dirty="0">
                <a:effectLst/>
                <a:latin typeface="Söhne"/>
              </a:rPr>
              <a:t>Applied encoding techniques to convert categorical columns into a format suitable for ML Models</a:t>
            </a:r>
            <a:endParaRPr lang="en-IN" sz="2000" b="0" i="0" dirty="0">
              <a:effectLst/>
              <a:latin typeface="Söhne"/>
            </a:endParaRPr>
          </a:p>
        </p:txBody>
      </p:sp>
    </p:spTree>
    <p:extLst>
      <p:ext uri="{BB962C8B-B14F-4D97-AF65-F5344CB8AC3E}">
        <p14:creationId xmlns:p14="http://schemas.microsoft.com/office/powerpoint/2010/main" val="40691102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aphic 16" descr="A grid with small circles">
            <a:extLst>
              <a:ext uri="{FF2B5EF4-FFF2-40B4-BE49-F238E27FC236}">
                <a16:creationId xmlns:a16="http://schemas.microsoft.com/office/drawing/2014/main" id="{9969A343-021A-4912-810D-27DB88030E55}"/>
              </a:ext>
            </a:extLst>
          </p:cNvPr>
          <p:cNvGrpSpPr/>
          <p:nvPr/>
        </p:nvGrpSpPr>
        <p:grpSpPr>
          <a:xfrm rot="19100912">
            <a:off x="-208414" y="-750063"/>
            <a:ext cx="4114778" cy="3661864"/>
            <a:chOff x="2539344" y="1070021"/>
            <a:chExt cx="4114778" cy="3661864"/>
          </a:xfrm>
          <a:solidFill>
            <a:schemeClr val="bg1">
              <a:lumMod val="85000"/>
            </a:schemeClr>
          </a:solidFill>
        </p:grpSpPr>
        <p:sp>
          <p:nvSpPr>
            <p:cNvPr id="51" name="Freeform: Shape 50">
              <a:extLst>
                <a:ext uri="{FF2B5EF4-FFF2-40B4-BE49-F238E27FC236}">
                  <a16:creationId xmlns:a16="http://schemas.microsoft.com/office/drawing/2014/main" id="{AFE8A8E8-128C-43E5-9973-4D9942BF145D}"/>
                </a:ext>
              </a:extLst>
            </p:cNvPr>
            <p:cNvSpPr/>
            <p:nvPr/>
          </p:nvSpPr>
          <p:spPr>
            <a:xfrm>
              <a:off x="3873975" y="107002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D197A77C-9687-4362-9C99-7B628F681F58}"/>
                </a:ext>
              </a:extLst>
            </p:cNvPr>
            <p:cNvSpPr/>
            <p:nvPr/>
          </p:nvSpPr>
          <p:spPr>
            <a:xfrm>
              <a:off x="6398962" y="44767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0AB82D28-E6BD-40E6-BFFA-F0C8508973A7}"/>
                </a:ext>
              </a:extLst>
            </p:cNvPr>
            <p:cNvSpPr/>
            <p:nvPr/>
          </p:nvSpPr>
          <p:spPr>
            <a:xfrm>
              <a:off x="6398962" y="27928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AC09E7AB-22B2-4BD1-AEEE-A15ABBAEE3D8}"/>
                </a:ext>
              </a:extLst>
            </p:cNvPr>
            <p:cNvSpPr/>
            <p:nvPr/>
          </p:nvSpPr>
          <p:spPr>
            <a:xfrm>
              <a:off x="5968323" y="3650065"/>
              <a:ext cx="255160" cy="255160"/>
            </a:xfrm>
            <a:custGeom>
              <a:avLst/>
              <a:gdLst>
                <a:gd name="connsiteX0" fmla="*/ 255161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0"/>
                    <a:pt x="127580" y="255160"/>
                  </a:cubicBezTo>
                  <a:cubicBezTo>
                    <a:pt x="57119" y="255160"/>
                    <a:pt x="0" y="198041"/>
                    <a:pt x="0" y="127580"/>
                  </a:cubicBezTo>
                  <a:cubicBezTo>
                    <a:pt x="0" y="57119"/>
                    <a:pt x="57119"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F4A18A66-4281-4533-92C3-035D9244BEE7}"/>
                </a:ext>
              </a:extLst>
            </p:cNvPr>
            <p:cNvSpPr/>
            <p:nvPr/>
          </p:nvSpPr>
          <p:spPr>
            <a:xfrm>
              <a:off x="4882473" y="3876651"/>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80CFB53A-BF12-4D61-9741-4A6EDCE2D9F5}"/>
                </a:ext>
              </a:extLst>
            </p:cNvPr>
            <p:cNvSpPr/>
            <p:nvPr/>
          </p:nvSpPr>
          <p:spPr>
            <a:xfrm>
              <a:off x="4911048" y="1504926"/>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19" y="255161"/>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73B600CB-E8F6-4DF2-9D4D-5713A4EE5592}"/>
                </a:ext>
              </a:extLst>
            </p:cNvPr>
            <p:cNvSpPr/>
            <p:nvPr/>
          </p:nvSpPr>
          <p:spPr>
            <a:xfrm>
              <a:off x="4684462" y="193556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742D6B23-5B22-429C-A149-8164D03A0DDA}"/>
                </a:ext>
              </a:extLst>
            </p:cNvPr>
            <p:cNvSpPr/>
            <p:nvPr/>
          </p:nvSpPr>
          <p:spPr>
            <a:xfrm>
              <a:off x="2539344" y="1506919"/>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A9BCD567-8369-4BE7-9BF0-766435EAFE40}"/>
                </a:ext>
              </a:extLst>
            </p:cNvPr>
            <p:cNvSpPr/>
            <p:nvPr/>
          </p:nvSpPr>
          <p:spPr>
            <a:xfrm>
              <a:off x="3598591" y="173551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62CEDB5E-E1B5-4A6C-A088-AF8C1048816D}"/>
                </a:ext>
              </a:extLst>
            </p:cNvPr>
            <p:cNvSpPr/>
            <p:nvPr/>
          </p:nvSpPr>
          <p:spPr>
            <a:xfrm>
              <a:off x="5341666" y="1733547"/>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19" y="255161"/>
                    <a:pt x="0" y="198041"/>
                    <a:pt x="0" y="127580"/>
                  </a:cubicBezTo>
                  <a:cubicBezTo>
                    <a:pt x="0" y="57120"/>
                    <a:pt x="57119"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0FEB97E7-8922-452B-B614-DC31392838FC}"/>
                </a:ext>
              </a:extLst>
            </p:cNvPr>
            <p:cNvSpPr/>
            <p:nvPr/>
          </p:nvSpPr>
          <p:spPr>
            <a:xfrm>
              <a:off x="6014550" y="2298989"/>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BDB35626-51D5-48E3-A44E-41254CCF6633}"/>
                </a:ext>
              </a:extLst>
            </p:cNvPr>
            <p:cNvSpPr/>
            <p:nvPr/>
          </p:nvSpPr>
          <p:spPr>
            <a:xfrm>
              <a:off x="5537426" y="3489045"/>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20"/>
                    <a:pt x="57120" y="0"/>
                    <a:pt x="127580" y="0"/>
                  </a:cubicBezTo>
                  <a:cubicBezTo>
                    <a:pt x="198041" y="0"/>
                    <a:pt x="255161" y="57120"/>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6A0DBBA5-D1A5-4D45-AD64-E828F35D1390}"/>
                </a:ext>
              </a:extLst>
            </p:cNvPr>
            <p:cNvSpPr/>
            <p:nvPr/>
          </p:nvSpPr>
          <p:spPr>
            <a:xfrm>
              <a:off x="3329450" y="248070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20" y="255160"/>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664E1478-B00E-4879-88DE-253AF301F32C}"/>
                </a:ext>
              </a:extLst>
            </p:cNvPr>
            <p:cNvSpPr/>
            <p:nvPr/>
          </p:nvSpPr>
          <p:spPr>
            <a:xfrm>
              <a:off x="2969941" y="1076322"/>
              <a:ext cx="255160" cy="255160"/>
            </a:xfrm>
            <a:custGeom>
              <a:avLst/>
              <a:gdLst>
                <a:gd name="connsiteX0" fmla="*/ 255160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1"/>
                    <a:pt x="127580" y="255161"/>
                  </a:cubicBezTo>
                  <a:cubicBezTo>
                    <a:pt x="57120" y="255161"/>
                    <a:pt x="0" y="198041"/>
                    <a:pt x="0" y="127580"/>
                  </a:cubicBezTo>
                  <a:cubicBezTo>
                    <a:pt x="0" y="57120"/>
                    <a:pt x="57120"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D57EA23A-5E37-4711-8522-75EBD71591AB}"/>
                </a:ext>
              </a:extLst>
            </p:cNvPr>
            <p:cNvSpPr/>
            <p:nvPr/>
          </p:nvSpPr>
          <p:spPr>
            <a:xfrm>
              <a:off x="4703229" y="2983682"/>
              <a:ext cx="255160" cy="255160"/>
            </a:xfrm>
            <a:custGeom>
              <a:avLst/>
              <a:gdLst>
                <a:gd name="connsiteX0" fmla="*/ 255161 w 255160"/>
                <a:gd name="connsiteY0" fmla="*/ 127580 h 255160"/>
                <a:gd name="connsiteX1" fmla="*/ 127580 w 255160"/>
                <a:gd name="connsiteY1" fmla="*/ 255161 h 255160"/>
                <a:gd name="connsiteX2" fmla="*/ 0 w 255160"/>
                <a:gd name="connsiteY2" fmla="*/ 127580 h 255160"/>
                <a:gd name="connsiteX3" fmla="*/ 127580 w 255160"/>
                <a:gd name="connsiteY3" fmla="*/ 0 h 255160"/>
                <a:gd name="connsiteX4" fmla="*/ 255161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1" y="127580"/>
                  </a:moveTo>
                  <a:cubicBezTo>
                    <a:pt x="255161" y="198041"/>
                    <a:pt x="198041" y="255161"/>
                    <a:pt x="127580" y="255161"/>
                  </a:cubicBezTo>
                  <a:cubicBezTo>
                    <a:pt x="57120" y="255161"/>
                    <a:pt x="0" y="198041"/>
                    <a:pt x="0" y="127580"/>
                  </a:cubicBezTo>
                  <a:cubicBezTo>
                    <a:pt x="0" y="57119"/>
                    <a:pt x="57120" y="0"/>
                    <a:pt x="127580" y="0"/>
                  </a:cubicBezTo>
                  <a:cubicBezTo>
                    <a:pt x="198041" y="0"/>
                    <a:pt x="255161" y="57119"/>
                    <a:pt x="255161"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6" name="Freeform: Shape 65">
              <a:extLst>
                <a:ext uri="{FF2B5EF4-FFF2-40B4-BE49-F238E27FC236}">
                  <a16:creationId xmlns:a16="http://schemas.microsoft.com/office/drawing/2014/main" id="{8D84E7D7-193B-4281-8AB8-5D624764EB97}"/>
                </a:ext>
              </a:extLst>
            </p:cNvPr>
            <p:cNvSpPr/>
            <p:nvPr/>
          </p:nvSpPr>
          <p:spPr>
            <a:xfrm>
              <a:off x="5570287" y="2107015"/>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20"/>
                    <a:pt x="57119" y="0"/>
                    <a:pt x="127580" y="0"/>
                  </a:cubicBezTo>
                  <a:cubicBezTo>
                    <a:pt x="198041" y="0"/>
                    <a:pt x="255160" y="57120"/>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7" name="Freeform: Shape 66">
              <a:extLst>
                <a:ext uri="{FF2B5EF4-FFF2-40B4-BE49-F238E27FC236}">
                  <a16:creationId xmlns:a16="http://schemas.microsoft.com/office/drawing/2014/main" id="{D96E9800-B285-499C-B2ED-9E662B0D0B40}"/>
                </a:ext>
              </a:extLst>
            </p:cNvPr>
            <p:cNvSpPr/>
            <p:nvPr/>
          </p:nvSpPr>
          <p:spPr>
            <a:xfrm>
              <a:off x="5341116" y="2856109"/>
              <a:ext cx="255160" cy="255160"/>
            </a:xfrm>
            <a:custGeom>
              <a:avLst/>
              <a:gdLst>
                <a:gd name="connsiteX0" fmla="*/ 255160 w 255160"/>
                <a:gd name="connsiteY0" fmla="*/ 127580 h 255160"/>
                <a:gd name="connsiteX1" fmla="*/ 127580 w 255160"/>
                <a:gd name="connsiteY1" fmla="*/ 255160 h 255160"/>
                <a:gd name="connsiteX2" fmla="*/ 0 w 255160"/>
                <a:gd name="connsiteY2" fmla="*/ 127580 h 255160"/>
                <a:gd name="connsiteX3" fmla="*/ 127580 w 255160"/>
                <a:gd name="connsiteY3" fmla="*/ 0 h 255160"/>
                <a:gd name="connsiteX4" fmla="*/ 255160 w 255160"/>
                <a:gd name="connsiteY4" fmla="*/ 127580 h 25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0" h="255160">
                  <a:moveTo>
                    <a:pt x="255160" y="127580"/>
                  </a:moveTo>
                  <a:cubicBezTo>
                    <a:pt x="255160" y="198041"/>
                    <a:pt x="198041" y="255160"/>
                    <a:pt x="127580" y="255160"/>
                  </a:cubicBezTo>
                  <a:cubicBezTo>
                    <a:pt x="57119" y="255160"/>
                    <a:pt x="0" y="198041"/>
                    <a:pt x="0" y="127580"/>
                  </a:cubicBezTo>
                  <a:cubicBezTo>
                    <a:pt x="0" y="57119"/>
                    <a:pt x="57119" y="0"/>
                    <a:pt x="127580" y="0"/>
                  </a:cubicBezTo>
                  <a:cubicBezTo>
                    <a:pt x="198041" y="0"/>
                    <a:pt x="255160" y="57119"/>
                    <a:pt x="255160" y="127580"/>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8" name="Freeform: Shape 67">
              <a:extLst>
                <a:ext uri="{FF2B5EF4-FFF2-40B4-BE49-F238E27FC236}">
                  <a16:creationId xmlns:a16="http://schemas.microsoft.com/office/drawing/2014/main" id="{84915FE9-0829-412F-AC7B-D626D7533DB5}"/>
                </a:ext>
              </a:extLst>
            </p:cNvPr>
            <p:cNvSpPr/>
            <p:nvPr/>
          </p:nvSpPr>
          <p:spPr>
            <a:xfrm>
              <a:off x="5926474" y="2762226"/>
              <a:ext cx="127573" cy="127573"/>
            </a:xfrm>
            <a:custGeom>
              <a:avLst/>
              <a:gdLst>
                <a:gd name="connsiteX0" fmla="*/ 127573 w 127573"/>
                <a:gd name="connsiteY0" fmla="*/ 63786 h 127573"/>
                <a:gd name="connsiteX1" fmla="*/ 63786 w 127573"/>
                <a:gd name="connsiteY1" fmla="*/ 127573 h 127573"/>
                <a:gd name="connsiteX2" fmla="*/ 0 w 127573"/>
                <a:gd name="connsiteY2" fmla="*/ 63786 h 127573"/>
                <a:gd name="connsiteX3" fmla="*/ 63786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6" y="127573"/>
                  </a:cubicBezTo>
                  <a:cubicBezTo>
                    <a:pt x="28558" y="127573"/>
                    <a:pt x="0" y="99015"/>
                    <a:pt x="0" y="63786"/>
                  </a:cubicBezTo>
                  <a:cubicBezTo>
                    <a:pt x="0" y="28558"/>
                    <a:pt x="28558" y="0"/>
                    <a:pt x="63786"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69" name="Freeform: Shape 68">
              <a:extLst>
                <a:ext uri="{FF2B5EF4-FFF2-40B4-BE49-F238E27FC236}">
                  <a16:creationId xmlns:a16="http://schemas.microsoft.com/office/drawing/2014/main" id="{FBC455D0-0C22-41E3-8689-12BCA2414D11}"/>
                </a:ext>
              </a:extLst>
            </p:cNvPr>
            <p:cNvSpPr/>
            <p:nvPr/>
          </p:nvSpPr>
          <p:spPr>
            <a:xfrm>
              <a:off x="5097799" y="234890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0" name="Freeform: Shape 69">
              <a:extLst>
                <a:ext uri="{FF2B5EF4-FFF2-40B4-BE49-F238E27FC236}">
                  <a16:creationId xmlns:a16="http://schemas.microsoft.com/office/drawing/2014/main" id="{603330BC-96D7-4C79-8C4A-9A2CD393FAB0}"/>
                </a:ext>
              </a:extLst>
            </p:cNvPr>
            <p:cNvSpPr/>
            <p:nvPr/>
          </p:nvSpPr>
          <p:spPr>
            <a:xfrm>
              <a:off x="5915216" y="1899282"/>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1" name="Freeform: Shape 70">
              <a:extLst>
                <a:ext uri="{FF2B5EF4-FFF2-40B4-BE49-F238E27FC236}">
                  <a16:creationId xmlns:a16="http://schemas.microsoft.com/office/drawing/2014/main" id="{1A31F78A-3BC0-4CCF-A285-7A310723FAC0}"/>
                </a:ext>
              </a:extLst>
            </p:cNvPr>
            <p:cNvSpPr/>
            <p:nvPr/>
          </p:nvSpPr>
          <p:spPr>
            <a:xfrm>
              <a:off x="4669174" y="3577627"/>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2" name="Freeform: Shape 71">
              <a:extLst>
                <a:ext uri="{FF2B5EF4-FFF2-40B4-BE49-F238E27FC236}">
                  <a16:creationId xmlns:a16="http://schemas.microsoft.com/office/drawing/2014/main" id="{173403E6-E22F-48E7-BAEC-E5C26AD1F38E}"/>
                </a:ext>
              </a:extLst>
            </p:cNvPr>
            <p:cNvSpPr/>
            <p:nvPr/>
          </p:nvSpPr>
          <p:spPr>
            <a:xfrm>
              <a:off x="4840624" y="3276576"/>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3" name="Freeform: Shape 72">
              <a:extLst>
                <a:ext uri="{FF2B5EF4-FFF2-40B4-BE49-F238E27FC236}">
                  <a16:creationId xmlns:a16="http://schemas.microsoft.com/office/drawing/2014/main" id="{0D925FD0-EEA5-42F7-8F6D-BAE1F26A6BC2}"/>
                </a:ext>
              </a:extLst>
            </p:cNvPr>
            <p:cNvSpPr/>
            <p:nvPr/>
          </p:nvSpPr>
          <p:spPr>
            <a:xfrm>
              <a:off x="5253948" y="3362301"/>
              <a:ext cx="127573" cy="127573"/>
            </a:xfrm>
            <a:custGeom>
              <a:avLst/>
              <a:gdLst>
                <a:gd name="connsiteX0" fmla="*/ 127573 w 127573"/>
                <a:gd name="connsiteY0" fmla="*/ 63787 h 127573"/>
                <a:gd name="connsiteX1" fmla="*/ 63786 w 127573"/>
                <a:gd name="connsiteY1" fmla="*/ 127573 h 127573"/>
                <a:gd name="connsiteX2" fmla="*/ 0 w 127573"/>
                <a:gd name="connsiteY2" fmla="*/ 63787 h 127573"/>
                <a:gd name="connsiteX3" fmla="*/ 63786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6" y="127573"/>
                  </a:cubicBezTo>
                  <a:cubicBezTo>
                    <a:pt x="28558" y="127573"/>
                    <a:pt x="0" y="99015"/>
                    <a:pt x="0" y="63787"/>
                  </a:cubicBezTo>
                  <a:cubicBezTo>
                    <a:pt x="0" y="28558"/>
                    <a:pt x="28558" y="0"/>
                    <a:pt x="63786" y="0"/>
                  </a:cubicBezTo>
                  <a:cubicBezTo>
                    <a:pt x="99014"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B648D6DA-F9A2-427C-B9F2-9232E89DCE5F}"/>
                </a:ext>
              </a:extLst>
            </p:cNvPr>
            <p:cNvSpPr/>
            <p:nvPr/>
          </p:nvSpPr>
          <p:spPr>
            <a:xfrm>
              <a:off x="3968073" y="2076426"/>
              <a:ext cx="127573" cy="127573"/>
            </a:xfrm>
            <a:custGeom>
              <a:avLst/>
              <a:gdLst>
                <a:gd name="connsiteX0" fmla="*/ 127573 w 127573"/>
                <a:gd name="connsiteY0" fmla="*/ 63786 h 127573"/>
                <a:gd name="connsiteX1" fmla="*/ 63787 w 127573"/>
                <a:gd name="connsiteY1" fmla="*/ 127573 h 127573"/>
                <a:gd name="connsiteX2" fmla="*/ 0 w 127573"/>
                <a:gd name="connsiteY2" fmla="*/ 63786 h 127573"/>
                <a:gd name="connsiteX3" fmla="*/ 63787 w 127573"/>
                <a:gd name="connsiteY3" fmla="*/ 0 h 127573"/>
                <a:gd name="connsiteX4" fmla="*/ 127573 w 127573"/>
                <a:gd name="connsiteY4" fmla="*/ 63786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6"/>
                  </a:moveTo>
                  <a:cubicBezTo>
                    <a:pt x="127573" y="99015"/>
                    <a:pt x="99015" y="127573"/>
                    <a:pt x="63787" y="127573"/>
                  </a:cubicBezTo>
                  <a:cubicBezTo>
                    <a:pt x="28558" y="127573"/>
                    <a:pt x="0" y="99015"/>
                    <a:pt x="0" y="63786"/>
                  </a:cubicBezTo>
                  <a:cubicBezTo>
                    <a:pt x="0" y="28558"/>
                    <a:pt x="28558" y="0"/>
                    <a:pt x="63787" y="0"/>
                  </a:cubicBezTo>
                  <a:cubicBezTo>
                    <a:pt x="99015" y="0"/>
                    <a:pt x="127573" y="28558"/>
                    <a:pt x="127573" y="63786"/>
                  </a:cubicBezTo>
                  <a:close/>
                </a:path>
              </a:pathLst>
            </a:custGeom>
            <a:solidFill>
              <a:schemeClr val="bg1">
                <a:lumMod val="85000"/>
              </a:schemeClr>
            </a:solidFill>
            <a:ln w="7144" cap="flat">
              <a:noFill/>
              <a:prstDash val="solid"/>
              <a:miter/>
            </a:ln>
          </p:spPr>
          <p:txBody>
            <a:bodyPr rtlCol="0" anchor="ctr"/>
            <a:lstStyle/>
            <a:p>
              <a:endParaRPr lang="en-ID"/>
            </a:p>
          </p:txBody>
        </p:sp>
        <p:sp>
          <p:nvSpPr>
            <p:cNvPr id="75" name="Freeform: Shape 74">
              <a:extLst>
                <a:ext uri="{FF2B5EF4-FFF2-40B4-BE49-F238E27FC236}">
                  <a16:creationId xmlns:a16="http://schemas.microsoft.com/office/drawing/2014/main" id="{703C70F2-409E-48DA-9D06-75BFEBA378E4}"/>
                </a:ext>
              </a:extLst>
            </p:cNvPr>
            <p:cNvSpPr/>
            <p:nvPr/>
          </p:nvSpPr>
          <p:spPr>
            <a:xfrm>
              <a:off x="4840624" y="2520352"/>
              <a:ext cx="127573" cy="127573"/>
            </a:xfrm>
            <a:custGeom>
              <a:avLst/>
              <a:gdLst>
                <a:gd name="connsiteX0" fmla="*/ 127573 w 127573"/>
                <a:gd name="connsiteY0" fmla="*/ 63787 h 127573"/>
                <a:gd name="connsiteX1" fmla="*/ 63787 w 127573"/>
                <a:gd name="connsiteY1" fmla="*/ 127573 h 127573"/>
                <a:gd name="connsiteX2" fmla="*/ 0 w 127573"/>
                <a:gd name="connsiteY2" fmla="*/ 63787 h 127573"/>
                <a:gd name="connsiteX3" fmla="*/ 63787 w 127573"/>
                <a:gd name="connsiteY3" fmla="*/ 0 h 127573"/>
                <a:gd name="connsiteX4" fmla="*/ 127573 w 127573"/>
                <a:gd name="connsiteY4" fmla="*/ 63787 h 12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573" h="127573">
                  <a:moveTo>
                    <a:pt x="127573" y="63787"/>
                  </a:moveTo>
                  <a:cubicBezTo>
                    <a:pt x="127573" y="99015"/>
                    <a:pt x="99015" y="127573"/>
                    <a:pt x="63787" y="127573"/>
                  </a:cubicBezTo>
                  <a:cubicBezTo>
                    <a:pt x="28558" y="127573"/>
                    <a:pt x="0" y="99015"/>
                    <a:pt x="0" y="63787"/>
                  </a:cubicBezTo>
                  <a:cubicBezTo>
                    <a:pt x="0" y="28558"/>
                    <a:pt x="28558" y="0"/>
                    <a:pt x="63787" y="0"/>
                  </a:cubicBezTo>
                  <a:cubicBezTo>
                    <a:pt x="99015" y="0"/>
                    <a:pt x="127573" y="28558"/>
                    <a:pt x="127573" y="63787"/>
                  </a:cubicBezTo>
                  <a:close/>
                </a:path>
              </a:pathLst>
            </a:custGeom>
            <a:solidFill>
              <a:schemeClr val="bg1">
                <a:lumMod val="85000"/>
              </a:schemeClr>
            </a:solidFill>
            <a:ln w="7144" cap="flat">
              <a:noFill/>
              <a:prstDash val="solid"/>
              <a:miter/>
            </a:ln>
          </p:spPr>
          <p:txBody>
            <a:bodyPr rtlCol="0" anchor="ctr"/>
            <a:lstStyle/>
            <a:p>
              <a:endParaRPr lang="en-ID"/>
            </a:p>
          </p:txBody>
        </p:sp>
      </p:grpSp>
      <p:sp>
        <p:nvSpPr>
          <p:cNvPr id="81" name="Right Triangle 80">
            <a:extLst>
              <a:ext uri="{FF2B5EF4-FFF2-40B4-BE49-F238E27FC236}">
                <a16:creationId xmlns:a16="http://schemas.microsoft.com/office/drawing/2014/main" id="{8B4846D2-CA01-4A0F-8EDC-2E1F8126FC82}"/>
              </a:ext>
            </a:extLst>
          </p:cNvPr>
          <p:cNvSpPr/>
          <p:nvPr/>
        </p:nvSpPr>
        <p:spPr>
          <a:xfrm rot="10800000">
            <a:off x="11018293" y="0"/>
            <a:ext cx="1173707" cy="117370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2" name="Picture 1">
            <a:extLst>
              <a:ext uri="{FF2B5EF4-FFF2-40B4-BE49-F238E27FC236}">
                <a16:creationId xmlns:a16="http://schemas.microsoft.com/office/drawing/2014/main" id="{C909D260-295C-AF34-996F-F55BD640657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261061" y="200504"/>
            <a:ext cx="757232" cy="1195795"/>
          </a:xfrm>
          <a:prstGeom prst="rect">
            <a:avLst/>
          </a:prstGeom>
        </p:spPr>
      </p:pic>
      <p:sp>
        <p:nvSpPr>
          <p:cNvPr id="3" name="TextBox 2">
            <a:extLst>
              <a:ext uri="{FF2B5EF4-FFF2-40B4-BE49-F238E27FC236}">
                <a16:creationId xmlns:a16="http://schemas.microsoft.com/office/drawing/2014/main" id="{776FC547-8C1F-FE45-F621-5FE1C1CC477C}"/>
              </a:ext>
            </a:extLst>
          </p:cNvPr>
          <p:cNvSpPr txBox="1"/>
          <p:nvPr/>
        </p:nvSpPr>
        <p:spPr>
          <a:xfrm>
            <a:off x="11626027" y="6374693"/>
            <a:ext cx="466744" cy="369332"/>
          </a:xfrm>
          <a:prstGeom prst="rect">
            <a:avLst/>
          </a:prstGeom>
          <a:noFill/>
        </p:spPr>
        <p:txBody>
          <a:bodyPr wrap="square" rtlCol="0">
            <a:spAutoFit/>
          </a:bodyPr>
          <a:lstStyle/>
          <a:p>
            <a:r>
              <a:rPr lang="en-IN" dirty="0"/>
              <a:t>11</a:t>
            </a:r>
          </a:p>
        </p:txBody>
      </p:sp>
      <p:sp>
        <p:nvSpPr>
          <p:cNvPr id="4" name="TextBox 3">
            <a:extLst>
              <a:ext uri="{FF2B5EF4-FFF2-40B4-BE49-F238E27FC236}">
                <a16:creationId xmlns:a16="http://schemas.microsoft.com/office/drawing/2014/main" id="{A7AE0D4A-5505-D776-6912-48CE48C8B143}"/>
              </a:ext>
            </a:extLst>
          </p:cNvPr>
          <p:cNvSpPr txBox="1"/>
          <p:nvPr/>
        </p:nvSpPr>
        <p:spPr>
          <a:xfrm>
            <a:off x="508735" y="1362748"/>
            <a:ext cx="5943069" cy="5262979"/>
          </a:xfrm>
          <a:prstGeom prst="rect">
            <a:avLst/>
          </a:prstGeom>
          <a:noFill/>
        </p:spPr>
        <p:txBody>
          <a:bodyPr wrap="square">
            <a:spAutoFit/>
          </a:bodyPr>
          <a:lstStyle/>
          <a:p>
            <a:pPr algn="l"/>
            <a:r>
              <a:rPr lang="en-US" sz="2800" b="1" i="0" dirty="0">
                <a:effectLst/>
                <a:latin typeface="Söhne"/>
              </a:rPr>
              <a:t>Model Training:</a:t>
            </a:r>
          </a:p>
          <a:p>
            <a:pPr algn="l"/>
            <a:endParaRPr lang="en-US" sz="2000" b="0" i="0" dirty="0">
              <a:effectLst/>
              <a:latin typeface="Söhne"/>
            </a:endParaRPr>
          </a:p>
          <a:p>
            <a:pPr marL="285750" indent="-285750" algn="l">
              <a:buFont typeface="Arial" panose="020B0604020202020204" pitchFamily="34" charset="0"/>
              <a:buChar char="•"/>
            </a:pPr>
            <a:r>
              <a:rPr lang="en-US" b="1" i="0" dirty="0">
                <a:effectLst/>
                <a:latin typeface="Söhne"/>
              </a:rPr>
              <a:t>Library Import:</a:t>
            </a:r>
          </a:p>
          <a:p>
            <a:pPr algn="l"/>
            <a:r>
              <a:rPr lang="en-US" i="0" dirty="0">
                <a:effectLst/>
                <a:latin typeface="Söhne"/>
              </a:rPr>
              <a:t>       - The code imports necessary libraries, including scikit-</a:t>
            </a:r>
            <a:r>
              <a:rPr lang="en-US" i="0" dirty="0" err="1">
                <a:effectLst/>
                <a:latin typeface="Söhne"/>
              </a:rPr>
              <a:t>learn's</a:t>
            </a:r>
            <a:r>
              <a:rPr lang="en-US" i="0" dirty="0">
                <a:effectLst/>
                <a:latin typeface="Söhne"/>
              </a:rPr>
              <a:t> MLPClassifier for building an Artificial Neural Network (ANN).</a:t>
            </a:r>
          </a:p>
          <a:p>
            <a:pPr marL="285750" indent="-285750" algn="l">
              <a:buFont typeface="Arial" panose="020B0604020202020204" pitchFamily="34" charset="0"/>
              <a:buChar char="•"/>
            </a:pPr>
            <a:endParaRPr lang="en-US" i="0" dirty="0">
              <a:effectLst/>
              <a:latin typeface="Söhne"/>
            </a:endParaRPr>
          </a:p>
          <a:p>
            <a:pPr marL="285750" indent="-285750" algn="l">
              <a:buFont typeface="Arial" panose="020B0604020202020204" pitchFamily="34" charset="0"/>
              <a:buChar char="•"/>
            </a:pPr>
            <a:r>
              <a:rPr lang="en-US" b="1" i="0" dirty="0">
                <a:effectLst/>
                <a:latin typeface="Söhne"/>
              </a:rPr>
              <a:t>Model Training:</a:t>
            </a:r>
          </a:p>
          <a:p>
            <a:pPr algn="l"/>
            <a:r>
              <a:rPr lang="en-US" i="0" dirty="0">
                <a:effectLst/>
                <a:latin typeface="Söhne"/>
              </a:rPr>
              <a:t>       - Utilizing the MLPClassifier, the code trains the ANN on pre-defined training data (X_train, y_train).</a:t>
            </a:r>
          </a:p>
          <a:p>
            <a:pPr marL="285750" indent="-285750" algn="l">
              <a:buFont typeface="Arial" panose="020B0604020202020204" pitchFamily="34" charset="0"/>
              <a:buChar char="•"/>
            </a:pPr>
            <a:endParaRPr lang="en-US" i="0" dirty="0">
              <a:effectLst/>
              <a:latin typeface="Söhne"/>
            </a:endParaRPr>
          </a:p>
          <a:p>
            <a:pPr marL="285750" indent="-285750" algn="l">
              <a:buFont typeface="Arial" panose="020B0604020202020204" pitchFamily="34" charset="0"/>
              <a:buChar char="•"/>
            </a:pPr>
            <a:r>
              <a:rPr lang="en-US" b="1" i="0" dirty="0">
                <a:effectLst/>
                <a:latin typeface="Söhne"/>
              </a:rPr>
              <a:t>Evaluation:</a:t>
            </a:r>
          </a:p>
          <a:p>
            <a:pPr algn="l"/>
            <a:r>
              <a:rPr lang="en-US" dirty="0">
                <a:latin typeface="Söhne"/>
              </a:rPr>
              <a:t>     </a:t>
            </a:r>
            <a:r>
              <a:rPr lang="en-US" i="0" dirty="0">
                <a:effectLst/>
                <a:latin typeface="Söhne"/>
              </a:rPr>
              <a:t> - The trained model's accuracy is evaluated using test data (X_test, y_test) with the accuracy score printed.</a:t>
            </a:r>
          </a:p>
          <a:p>
            <a:pPr marL="285750" indent="-285750" algn="l">
              <a:buFont typeface="Arial" panose="020B0604020202020204" pitchFamily="34" charset="0"/>
              <a:buChar char="•"/>
            </a:pPr>
            <a:endParaRPr lang="en-US" i="0" dirty="0">
              <a:effectLst/>
              <a:latin typeface="Söhne"/>
            </a:endParaRPr>
          </a:p>
          <a:p>
            <a:pPr marL="285750" indent="-285750" algn="l">
              <a:buFont typeface="Arial" panose="020B0604020202020204" pitchFamily="34" charset="0"/>
              <a:buChar char="•"/>
            </a:pPr>
            <a:r>
              <a:rPr lang="en-US" b="1" i="0" dirty="0">
                <a:effectLst/>
                <a:latin typeface="Söhne"/>
              </a:rPr>
              <a:t>Model Saving:</a:t>
            </a:r>
          </a:p>
          <a:p>
            <a:pPr algn="l"/>
            <a:r>
              <a:rPr lang="en-US" dirty="0">
                <a:latin typeface="Söhne"/>
              </a:rPr>
              <a:t>     </a:t>
            </a:r>
            <a:r>
              <a:rPr lang="en-US" i="0" dirty="0">
                <a:effectLst/>
                <a:latin typeface="Söhne"/>
              </a:rPr>
              <a:t> - The trained ANN model is saved to a file named 'model1.joblib' for future use.</a:t>
            </a:r>
            <a:endParaRPr lang="en-US" sz="2400" i="0" dirty="0">
              <a:effectLst/>
              <a:latin typeface="Söhne"/>
            </a:endParaRPr>
          </a:p>
        </p:txBody>
      </p:sp>
      <p:sp>
        <p:nvSpPr>
          <p:cNvPr id="5" name="!!title">
            <a:extLst>
              <a:ext uri="{FF2B5EF4-FFF2-40B4-BE49-F238E27FC236}">
                <a16:creationId xmlns:a16="http://schemas.microsoft.com/office/drawing/2014/main" id="{83C4A744-7CE8-D285-B70D-358843501A75}"/>
              </a:ext>
            </a:extLst>
          </p:cNvPr>
          <p:cNvSpPr txBox="1"/>
          <p:nvPr/>
        </p:nvSpPr>
        <p:spPr>
          <a:xfrm>
            <a:off x="965751" y="340479"/>
            <a:ext cx="9242719" cy="646331"/>
          </a:xfrm>
          <a:prstGeom prst="rect">
            <a:avLst/>
          </a:prstGeom>
          <a:noFill/>
        </p:spPr>
        <p:txBody>
          <a:bodyPr wrap="square" rtlCol="0">
            <a:spAutoFit/>
          </a:bodyPr>
          <a:lstStyle/>
          <a:p>
            <a:pPr algn="ctr"/>
            <a:r>
              <a:rPr lang="en-US" sz="3600" b="1" dirty="0">
                <a:solidFill>
                  <a:schemeClr val="accent1"/>
                </a:solidFill>
                <a:latin typeface="Montserrat" panose="00000500000000000000" pitchFamily="2" charset="0"/>
              </a:rPr>
              <a:t>Model Training </a:t>
            </a:r>
            <a:r>
              <a:rPr lang="en-US" sz="3600" b="1" dirty="0">
                <a:latin typeface="Montserrat" panose="00000500000000000000" pitchFamily="2" charset="0"/>
              </a:rPr>
              <a:t>Overview</a:t>
            </a:r>
            <a:endParaRPr lang="en-ID" sz="3600" b="1" dirty="0">
              <a:latin typeface="Montserrat" panose="00000500000000000000" pitchFamily="2" charset="0"/>
            </a:endParaRPr>
          </a:p>
        </p:txBody>
      </p:sp>
      <p:pic>
        <p:nvPicPr>
          <p:cNvPr id="8" name="Picture 7">
            <a:extLst>
              <a:ext uri="{FF2B5EF4-FFF2-40B4-BE49-F238E27FC236}">
                <a16:creationId xmlns:a16="http://schemas.microsoft.com/office/drawing/2014/main" id="{DE55C51F-8EF5-50EC-5CC6-095CCF1515B7}"/>
              </a:ext>
            </a:extLst>
          </p:cNvPr>
          <p:cNvPicPr>
            <a:picLocks noChangeAspect="1"/>
          </p:cNvPicPr>
          <p:nvPr/>
        </p:nvPicPr>
        <p:blipFill>
          <a:blip r:embed="rId3"/>
          <a:stretch>
            <a:fillRect/>
          </a:stretch>
        </p:blipFill>
        <p:spPr>
          <a:xfrm>
            <a:off x="7030299" y="2129242"/>
            <a:ext cx="4676128" cy="3510979"/>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111792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Slidehelper - 007">
      <a:dk1>
        <a:sysClr val="windowText" lastClr="000000"/>
      </a:dk1>
      <a:lt1>
        <a:sysClr val="window" lastClr="FFFFFF"/>
      </a:lt1>
      <a:dk2>
        <a:srgbClr val="323232"/>
      </a:dk2>
      <a:lt2>
        <a:srgbClr val="E3DED1"/>
      </a:lt2>
      <a:accent1>
        <a:srgbClr val="1A535C"/>
      </a:accent1>
      <a:accent2>
        <a:srgbClr val="4ECDC4"/>
      </a:accent2>
      <a:accent3>
        <a:srgbClr val="FF6B6B"/>
      </a:accent3>
      <a:accent4>
        <a:srgbClr val="FFE66D"/>
      </a:accent4>
      <a:accent5>
        <a:srgbClr val="F7FFF7"/>
      </a:accent5>
      <a:accent6>
        <a:srgbClr val="BFBFBF"/>
      </a:accent6>
      <a:hlink>
        <a:srgbClr val="1A535C"/>
      </a:hlink>
      <a:folHlink>
        <a:srgbClr val="4ECDC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2407</TotalTime>
  <Words>1488</Words>
  <Application>Microsoft Office PowerPoint</Application>
  <PresentationFormat>Widescreen</PresentationFormat>
  <Paragraphs>160</Paragraphs>
  <Slides>16</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16</vt:i4>
      </vt:variant>
    </vt:vector>
  </HeadingPairs>
  <TitlesOfParts>
    <vt:vector size="29" baseType="lpstr">
      <vt:lpstr>Arial</vt:lpstr>
      <vt:lpstr>Calibri</vt:lpstr>
      <vt:lpstr>Calibri (Body)</vt:lpstr>
      <vt:lpstr>Calibri Light</vt:lpstr>
      <vt:lpstr>Lato</vt:lpstr>
      <vt:lpstr>Lato Black</vt:lpstr>
      <vt:lpstr>Lato Light</vt:lpstr>
      <vt:lpstr>Lucida Handwriting</vt:lpstr>
      <vt:lpstr>Montserrat</vt:lpstr>
      <vt:lpstr>Söhne</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Sakkarupa</dc:creator>
  <cp:lastModifiedBy>Debasish Sahu</cp:lastModifiedBy>
  <cp:revision>156</cp:revision>
  <dcterms:created xsi:type="dcterms:W3CDTF">2021-12-07T09:07:55Z</dcterms:created>
  <dcterms:modified xsi:type="dcterms:W3CDTF">2023-11-18T02:04:23Z</dcterms:modified>
</cp:coreProperties>
</file>

<file path=docProps/thumbnail.jpeg>
</file>